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315" r:id="rId3"/>
    <p:sldId id="316" r:id="rId4"/>
    <p:sldId id="261" r:id="rId5"/>
    <p:sldId id="317" r:id="rId6"/>
    <p:sldId id="318" r:id="rId7"/>
    <p:sldId id="262" r:id="rId8"/>
    <p:sldId id="263" r:id="rId9"/>
    <p:sldId id="264" r:id="rId10"/>
    <p:sldId id="265" r:id="rId11"/>
    <p:sldId id="267" r:id="rId12"/>
    <p:sldId id="268" r:id="rId13"/>
    <p:sldId id="266" r:id="rId14"/>
    <p:sldId id="269" r:id="rId15"/>
    <p:sldId id="270" r:id="rId16"/>
    <p:sldId id="271" r:id="rId17"/>
    <p:sldId id="272" r:id="rId18"/>
    <p:sldId id="273" r:id="rId19"/>
    <p:sldId id="274" r:id="rId20"/>
    <p:sldId id="319" r:id="rId21"/>
    <p:sldId id="320" r:id="rId22"/>
    <p:sldId id="321" r:id="rId23"/>
    <p:sldId id="275" r:id="rId24"/>
    <p:sldId id="276" r:id="rId25"/>
    <p:sldId id="322" r:id="rId26"/>
    <p:sldId id="323" r:id="rId27"/>
    <p:sldId id="324" r:id="rId28"/>
    <p:sldId id="325" r:id="rId29"/>
    <p:sldId id="326" r:id="rId30"/>
    <p:sldId id="327" r:id="rId31"/>
    <p:sldId id="277" r:id="rId32"/>
    <p:sldId id="279" r:id="rId33"/>
    <p:sldId id="280" r:id="rId34"/>
    <p:sldId id="329" r:id="rId35"/>
    <p:sldId id="330" r:id="rId36"/>
    <p:sldId id="331" r:id="rId37"/>
    <p:sldId id="328" r:id="rId38"/>
    <p:sldId id="286" r:id="rId39"/>
    <p:sldId id="287" r:id="rId40"/>
    <p:sldId id="288" r:id="rId41"/>
    <p:sldId id="332" r:id="rId42"/>
    <p:sldId id="333" r:id="rId43"/>
    <p:sldId id="289" r:id="rId44"/>
    <p:sldId id="290" r:id="rId45"/>
    <p:sldId id="291" r:id="rId46"/>
    <p:sldId id="292" r:id="rId47"/>
    <p:sldId id="334" r:id="rId48"/>
    <p:sldId id="335" r:id="rId49"/>
    <p:sldId id="293" r:id="rId50"/>
    <p:sldId id="336" r:id="rId51"/>
    <p:sldId id="337" r:id="rId52"/>
    <p:sldId id="294" r:id="rId53"/>
    <p:sldId id="295" r:id="rId54"/>
    <p:sldId id="338" r:id="rId55"/>
    <p:sldId id="339" r:id="rId56"/>
    <p:sldId id="340" r:id="rId57"/>
    <p:sldId id="296" r:id="rId58"/>
    <p:sldId id="297" r:id="rId59"/>
    <p:sldId id="298" r:id="rId60"/>
    <p:sldId id="341" r:id="rId61"/>
    <p:sldId id="342" r:id="rId62"/>
    <p:sldId id="343" r:id="rId63"/>
    <p:sldId id="299" r:id="rId64"/>
    <p:sldId id="344" r:id="rId65"/>
    <p:sldId id="302" r:id="rId66"/>
    <p:sldId id="303" r:id="rId67"/>
    <p:sldId id="304" r:id="rId68"/>
    <p:sldId id="305" r:id="rId69"/>
    <p:sldId id="306" r:id="rId70"/>
    <p:sldId id="307" r:id="rId71"/>
    <p:sldId id="309" r:id="rId72"/>
    <p:sldId id="308" r:id="rId73"/>
    <p:sldId id="345" r:id="rId74"/>
    <p:sldId id="310" r:id="rId75"/>
    <p:sldId id="346" r:id="rId76"/>
    <p:sldId id="347" r:id="rId77"/>
    <p:sldId id="348" r:id="rId78"/>
    <p:sldId id="349" r:id="rId79"/>
    <p:sldId id="350" r:id="rId80"/>
    <p:sldId id="312" r:id="rId81"/>
    <p:sldId id="351" r:id="rId82"/>
    <p:sldId id="352" r:id="rId83"/>
    <p:sldId id="353" r:id="rId84"/>
    <p:sldId id="313" r:id="rId85"/>
    <p:sldId id="384" r:id="rId86"/>
    <p:sldId id="385" r:id="rId87"/>
    <p:sldId id="386" r:id="rId88"/>
    <p:sldId id="387" r:id="rId89"/>
    <p:sldId id="314" r:id="rId90"/>
    <p:sldId id="354" r:id="rId91"/>
    <p:sldId id="356" r:id="rId92"/>
    <p:sldId id="357" r:id="rId93"/>
    <p:sldId id="358" r:id="rId94"/>
    <p:sldId id="359" r:id="rId95"/>
    <p:sldId id="282" r:id="rId96"/>
    <p:sldId id="355" r:id="rId97"/>
    <p:sldId id="374" r:id="rId98"/>
    <p:sldId id="372" r:id="rId99"/>
    <p:sldId id="375" r:id="rId100"/>
    <p:sldId id="371" r:id="rId101"/>
    <p:sldId id="376" r:id="rId102"/>
    <p:sldId id="377" r:id="rId103"/>
    <p:sldId id="378" r:id="rId104"/>
    <p:sldId id="388" r:id="rId105"/>
    <p:sldId id="389" r:id="rId106"/>
    <p:sldId id="390" r:id="rId107"/>
    <p:sldId id="380" r:id="rId108"/>
    <p:sldId id="381" r:id="rId109"/>
    <p:sldId id="382" r:id="rId110"/>
    <p:sldId id="379" r:id="rId111"/>
    <p:sldId id="383" r:id="rId112"/>
    <p:sldId id="283" r:id="rId113"/>
    <p:sldId id="360" r:id="rId114"/>
    <p:sldId id="361" r:id="rId115"/>
    <p:sldId id="362" r:id="rId116"/>
    <p:sldId id="363" r:id="rId117"/>
    <p:sldId id="284" r:id="rId118"/>
    <p:sldId id="285" r:id="rId119"/>
    <p:sldId id="366" r:id="rId120"/>
    <p:sldId id="365" r:id="rId121"/>
    <p:sldId id="364" r:id="rId122"/>
    <p:sldId id="367" r:id="rId123"/>
    <p:sldId id="369" r:id="rId124"/>
    <p:sldId id="370" r:id="rId125"/>
    <p:sldId id="368" r:id="rId126"/>
    <p:sldId id="257" r:id="rId127"/>
    <p:sldId id="260" r:id="rId128"/>
    <p:sldId id="258" r:id="rId129"/>
    <p:sldId id="259" r:id="rId130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3E"/>
    <a:srgbClr val="FF8A00"/>
    <a:srgbClr val="CCFF42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7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32" y="1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8742B-1E05-2DE0-1777-8F59A30B0C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9F8C3F-9833-1CED-F067-8A4841AFDE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A4407D-8FBE-F1AC-6018-669A8E8A11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98797D-88A9-0C25-C685-3AAE586CA8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B76417-FAE5-AB0F-9E4D-25AEE3ADF6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451007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2B93EE-EC8C-A54B-6C6A-07B26CCF4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44E9C-DAA9-6F47-4E7E-FF51339524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C35AB8-7486-EE4C-3849-3250D2B5B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66A885A-8F06-7164-4900-7B2F908D0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147A8-CEE2-D387-C402-43027D0E4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4527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A39944-3AA1-B49C-B461-495C921921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4C4AB2-CD60-D8E9-DA4F-36FB1A12FF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B74937-17F0-D850-5F70-8A91E9A9E5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04C924-FFCC-A5E8-0F19-720472409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3E7941-ED59-6E47-AFAA-63C742EFE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99962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E070AF-32C8-711C-36D7-9982188E82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AF4C43-C0F2-E99C-327A-9B04F1DD8D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8D2CF-F1B4-4B79-35CD-278F07807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8D4B7D-9440-4540-E7B5-94712ADFA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F3DA61-A5D4-16B8-38CC-47D87F695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3970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4FCC04-56E1-54B2-9EF1-20AB483657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94BF3DC-D182-9886-922C-4EB7B4725D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BE4A9F-E3CB-710B-53FE-0F38600EC0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574D03-4DD8-F0F7-AC87-1E1D0DBB6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0509CD-C265-023F-6C41-0F8D1B01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9537254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274EF-E1C5-9039-64D5-DA74727C4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F040B-FB0D-8BC6-1F28-CDA1D834D0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A0DBEC-3653-E913-A09E-25F2AB9759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4A79DD-BF10-39C8-9AB8-1FD1A8D5A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42E4C13-8777-C093-51A2-7657CF31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E205C-C022-67E6-EF97-2983233AB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56254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4B82-29AC-2D72-9574-2FDC412E22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CFA85B-8F15-C3DB-EA97-82D0993D4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90E39-5E9D-01F2-A341-0824B6EBA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C1BE1A-8773-6F7B-1A44-E6B4BB58E1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A1F1F2-AB0E-3378-AF3C-44D28FFF400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343152F-64FB-31E6-E163-42DF726461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33FEB40-BDB8-9098-7F50-4CACB0B92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8A423A-6DB7-ECE0-1CCA-FD759C78DE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0398636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AFF8D-2322-75F2-EADA-9228C12F55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216B51C-A14A-89ED-F4EE-694885D5A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0E812-D266-1DCC-191C-7A02ECA0D6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55DE4-5105-9C29-3308-1E3F3C93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1730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1936A8-FC0C-0F69-2A79-3B4EBBE72E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19EB8E-93DA-8BE8-29AD-DAA2CF6F75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08BE4E-668A-9315-B09B-E9F95C84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949113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71F38-99CE-2A67-CECA-4C27343486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4B7073-DC6A-84EE-AD22-3CECBD05C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873C5C1-2B58-7F6A-F614-4A845BE0BA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11CB28-E44C-993B-907C-3A345F502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4ADAFD-5E62-0182-9496-0D08C7A536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4BFA8B-7873-A01D-1548-887CF2CB5D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7640858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A4853-E69B-4F1B-5AFD-E2696612A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A4D3DF-B79F-BFFA-B731-C2F220B7CA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E2218D-B5DF-491B-663C-DC10A733DDF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B2C966-561B-2C56-628D-99385D9948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4B6326-2FDD-3B62-750C-434BDBDA7C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500F61-867A-B38A-4331-D69D0384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846726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F49B72-E3BA-15F3-0B13-D763FE15C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E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6923DA-EA0D-0A02-3EE2-D3E77049C7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5F699-E2B8-77C5-AED9-15373F63DF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6057A6-8B0C-426D-A3F2-9E341FF48D71}" type="datetimeFigureOut">
              <a:rPr lang="es-ES" smtClean="0"/>
              <a:t>10/07/2022</a:t>
            </a:fld>
            <a:endParaRPr lang="es-E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C06D1A-170E-DD3E-9FF4-0961FF0AE1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39FE7C-679C-8017-A0EE-3FA00B34CD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B16BAC-342A-40F3-99A9-69A7ED452C76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273294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w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png"/><Relationship Id="rId4" Type="http://schemas.openxmlformats.org/officeDocument/2006/relationships/image" Target="../media/image28.jp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24.png"/><Relationship Id="rId7" Type="http://schemas.openxmlformats.org/officeDocument/2006/relationships/image" Target="../media/image3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0" y="0"/>
            <a:ext cx="12192000" cy="5917721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4819"/>
            <a:ext cx="9144000" cy="18805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Bias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in</a:t>
            </a:r>
            <a:br>
              <a:rPr lang="es-ES" dirty="0">
                <a:solidFill>
                  <a:schemeClr val="bg1"/>
                </a:solidFill>
                <a:latin typeface="Sabon Bold" pitchFamily="2" charset="0"/>
              </a:rPr>
            </a:br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Systems</a:t>
            </a:r>
          </a:p>
        </p:txBody>
      </p:sp>
      <p:pic>
        <p:nvPicPr>
          <p:cNvPr id="1026" name="Picture 2" descr="Universidad de Barcelona">
            <a:extLst>
              <a:ext uri="{FF2B5EF4-FFF2-40B4-BE49-F238E27FC236}">
                <a16:creationId xmlns:a16="http://schemas.microsoft.com/office/drawing/2014/main" id="{6A68F41C-6077-78D3-A035-D764AEB32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9" y="6124753"/>
            <a:ext cx="1926126" cy="5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61487-2F17-5196-E53A-4BE0D72AB802}"/>
              </a:ext>
            </a:extLst>
          </p:cNvPr>
          <p:cNvSpPr txBox="1">
            <a:spLocks/>
          </p:cNvSpPr>
          <p:nvPr/>
        </p:nvSpPr>
        <p:spPr>
          <a:xfrm>
            <a:off x="1524000" y="207037"/>
            <a:ext cx="9144000" cy="405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Frutiger" panose="020B0500000000000000" pitchFamily="34" charset="0"/>
              </a:rPr>
              <a:t>MSc Fundamental Principles Of Data Science · Lorenzo Vigo · Paula Gómez Duran</a:t>
            </a:r>
            <a:endParaRPr lang="es-ES" sz="4400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D120-9684-D1C7-C0CE-07F2ECC6DC87}"/>
              </a:ext>
            </a:extLst>
          </p:cNvPr>
          <p:cNvSpPr txBox="1"/>
          <p:nvPr/>
        </p:nvSpPr>
        <p:spPr>
          <a:xfrm>
            <a:off x="9739223" y="6199466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Sabon" panose="02020602060506020403" pitchFamily="18" charset="0"/>
              </a:rPr>
              <a:t>13th </a:t>
            </a:r>
            <a:r>
              <a:rPr lang="es-ES" sz="1400" dirty="0" err="1">
                <a:latin typeface="Sabon" panose="02020602060506020403" pitchFamily="18" charset="0"/>
              </a:rPr>
              <a:t>July</a:t>
            </a:r>
            <a:r>
              <a:rPr lang="es-ES" sz="1400" dirty="0">
                <a:latin typeface="Sabon" panose="02020602060506020403" pitchFamily="18" charset="0"/>
              </a:rPr>
              <a:t> 2022</a:t>
            </a:r>
            <a:r>
              <a:rPr lang="en-US" sz="1400" dirty="0">
                <a:latin typeface="Sabon" panose="02020602060506020403" pitchFamily="18" charset="0"/>
              </a:rPr>
              <a:t> · 1</a:t>
            </a:r>
            <a:endParaRPr lang="es-ES" sz="14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169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03BA0F8-4F07-1B6E-A5B5-90C5D560A206}"/>
              </a:ext>
            </a:extLst>
          </p:cNvPr>
          <p:cNvSpPr/>
          <p:nvPr/>
        </p:nvSpPr>
        <p:spPr>
          <a:xfrm>
            <a:off x="3063815" y="2586562"/>
            <a:ext cx="6064369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708260-5774-66DC-D7F2-04CF55EB3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7524" y="2773064"/>
            <a:ext cx="1625264" cy="24114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8E2D3D3-438A-9AEB-F6E7-E8A5D16366D8}"/>
              </a:ext>
            </a:extLst>
          </p:cNvPr>
          <p:cNvSpPr txBox="1"/>
          <p:nvPr/>
        </p:nvSpPr>
        <p:spPr>
          <a:xfrm>
            <a:off x="3423805" y="5184475"/>
            <a:ext cx="162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Action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· 2022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77A82BC-657D-30E6-3203-AF60D5CBBD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80"/>
          <a:stretch/>
        </p:blipFill>
        <p:spPr>
          <a:xfrm>
            <a:off x="5395161" y="2773064"/>
            <a:ext cx="1531896" cy="241141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25F1580-2B13-A5BC-350B-649047492323}"/>
              </a:ext>
            </a:extLst>
          </p:cNvPr>
          <p:cNvSpPr txBox="1"/>
          <p:nvPr/>
        </p:nvSpPr>
        <p:spPr>
          <a:xfrm>
            <a:off x="5335633" y="5184474"/>
            <a:ext cx="162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Animation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· 2022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49A25E7-2C4A-6C97-E322-91BDBFA6BB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9430" y="2773064"/>
            <a:ext cx="1630919" cy="241141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5B8DC9F-19F3-A3A9-1388-A0FF1402DEE0}"/>
              </a:ext>
            </a:extLst>
          </p:cNvPr>
          <p:cNvSpPr txBox="1"/>
          <p:nvPr/>
        </p:nvSpPr>
        <p:spPr>
          <a:xfrm>
            <a:off x="7322433" y="5184948"/>
            <a:ext cx="162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Comedy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· 2022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659472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Embedding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 bias-free data to get the model to learn an unbiased embedding.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C8B26882-798D-34DC-03B7-655D2A6296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642027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Embedding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se bias-free data to get the model to learn an unbiased embedding.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Users will be shown random recommendations.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F6DBD44C-86E4-52AE-1773-B09EF3993F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2916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Ranking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Adjustment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Compensation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Correction of predicted scores. Benefitting those unpopular items that match the user tastes.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4732851A-2876-906F-97C7-5526CF8E9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207435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Ranking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Adjustment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Compensation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Correction of predicted scores. Benefitting those unpopular items that match the user tastes.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Explicit Query Aspect Diversification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xQuAD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): Result diversification selects items that satisfy an 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unconvered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aspect in a 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2683D659-A049-C3F1-FF6E-5A2EABDD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083047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Ranking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Adjustment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Compensation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Correction of predicted scores. Benefitting those unpopular items that match the user tastes.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Explicit Query Aspect Diversification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xQuAD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): Result diversification selects items that satisfy an 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unconvered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aspect in a 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2683D659-A049-C3F1-FF6E-5A2EABDD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ADC871-A00B-58EF-AF5A-BB6431F197AF}"/>
              </a:ext>
            </a:extLst>
          </p:cNvPr>
          <p:cNvSpPr/>
          <p:nvPr/>
        </p:nvSpPr>
        <p:spPr>
          <a:xfrm>
            <a:off x="5241763" y="4167554"/>
            <a:ext cx="1708473" cy="2391525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endParaRPr lang="en-US" sz="2000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705129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Ranking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Adjustment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Compensation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Correction of predicted scores. Benefitting those unpopular items that match the user tastes.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Explicit Query Aspect Diversification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xQuAD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): Result diversification selects items that satisfy an 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unconvered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aspect in a 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2683D659-A049-C3F1-FF6E-5A2EABDD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ADC871-A00B-58EF-AF5A-BB6431F197AF}"/>
              </a:ext>
            </a:extLst>
          </p:cNvPr>
          <p:cNvSpPr/>
          <p:nvPr/>
        </p:nvSpPr>
        <p:spPr>
          <a:xfrm>
            <a:off x="5241763" y="4167554"/>
            <a:ext cx="1708473" cy="2391525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endParaRPr lang="es-ES" sz="2000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E01338C-8A28-AA8B-EFC0-A934D59F5DA8}"/>
              </a:ext>
            </a:extLst>
          </p:cNvPr>
          <p:cNvSpPr txBox="1"/>
          <p:nvPr/>
        </p:nvSpPr>
        <p:spPr>
          <a:xfrm>
            <a:off x="639640" y="4993984"/>
            <a:ext cx="61150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long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tail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8A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6605277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Ranking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Adjustment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Compensation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Correction of predicted scores. Benefitting those unpopular items that match the user tastes.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Explicit Query Aspect Diversification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xQuAD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): Result diversification selects items that satisfy an </a:t>
            </a:r>
            <a:r>
              <a:rPr lang="en-U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unconvered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aspect in a query.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2683D659-A049-C3F1-FF6E-5A2EABDD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ADC871-A00B-58EF-AF5A-BB6431F197AF}"/>
              </a:ext>
            </a:extLst>
          </p:cNvPr>
          <p:cNvSpPr/>
          <p:nvPr/>
        </p:nvSpPr>
        <p:spPr>
          <a:xfrm>
            <a:off x="5241763" y="4167554"/>
            <a:ext cx="1708473" cy="2391525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</a:p>
          <a:p>
            <a:pPr algn="ctr"/>
            <a:r>
              <a:rPr lang="es-ES" sz="2000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long</a:t>
            </a:r>
            <a:r>
              <a:rPr lang="es-ES" sz="2000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sz="2000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tail</a:t>
            </a:r>
            <a:endParaRPr lang="en-US" sz="2000" b="1" dirty="0">
              <a:ln>
                <a:solidFill>
                  <a:schemeClr val="tx1"/>
                </a:solidFill>
              </a:ln>
              <a:solidFill>
                <a:srgbClr val="FF8A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6268022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Intervention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Leverage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popularity bias instead of eliminating it.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59ED581D-665E-DA93-3C5F-D9B21F83A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21974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Intervention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Leverage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popularity bias instead of eliminating it.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Analysis in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casual graph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item popularity is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confounder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C078B614-3749-6F55-698E-4004F6C06D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6192532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Intervention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Leverage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popularity bias instead of eliminating it.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Analysis in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casual graph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item popularity is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confounder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484F1-D570-2A8F-CD6D-82652A06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06" y="3377244"/>
            <a:ext cx="2033588" cy="1671638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1B32668F-3A2D-E661-8576-133F18E4E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792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2770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Intervention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Leverage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popularity bias instead of eliminating it.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Analysis in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casual graph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item popularity is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confounder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Do-calculus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allows us to intervene in the casual graph and delete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only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negative effects of popularity.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D7484F1-D570-2A8F-CD6D-82652A06E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206" y="3377244"/>
            <a:ext cx="2033588" cy="1671638"/>
          </a:xfrm>
          <a:prstGeom prst="rect">
            <a:avLst/>
          </a:prstGeom>
        </p:spPr>
      </p:pic>
      <p:pic>
        <p:nvPicPr>
          <p:cNvPr id="10" name="Picture 2" descr="Universidad de Barcelona">
            <a:extLst>
              <a:ext uri="{FF2B5EF4-FFF2-40B4-BE49-F238E27FC236}">
                <a16:creationId xmlns:a16="http://schemas.microsoft.com/office/drawing/2014/main" id="{3D23EFFC-A7DB-E9D8-264C-AC6C4025F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14274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Causal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Intervention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Leverage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popularity bias instead of eliminating it.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Analysis in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casual graph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item popularity is a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confounder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Do-calculus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: allows us to intervene in the casual graph and delete </a:t>
            </a:r>
            <a:r>
              <a:rPr lang="en-US" b="1" dirty="0">
                <a:latin typeface="Roboto Light" panose="02000000000000000000" pitchFamily="2" charset="0"/>
                <a:ea typeface="Roboto Light" panose="02000000000000000000" pitchFamily="2" charset="0"/>
              </a:rPr>
              <a:t>only</a:t>
            </a:r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 the negative effects of popularity.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999CC2-DAA7-5346-28C6-C40F1CDC0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3487" y="3359992"/>
            <a:ext cx="2105025" cy="1676400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D642C7EA-9DC3-12F2-4281-B417B406D6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812793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Future </a:t>
            </a:r>
            <a:r>
              <a:rPr lang="es-ES" dirty="0" err="1">
                <a:latin typeface="Sabon Bold" pitchFamily="2" charset="0"/>
              </a:rPr>
              <a:t>Work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57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6CBC362-996D-616D-A240-C89D13D18B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84A84405-5BEB-4497-D9DB-0F57E507E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404838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pplying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mitigation 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leveraging techniques and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check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their impact by comparing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effect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Future </a:t>
            </a:r>
            <a:r>
              <a:rPr lang="es-ES" dirty="0" err="1">
                <a:latin typeface="Sabon Bold" pitchFamily="2" charset="0"/>
              </a:rPr>
              <a:t>Work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66805B3D-21E7-3900-4DA9-8836FF6A2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0256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pplying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mitigation 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leveraging techniques and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check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their impact by comparing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effect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Extend our analysis to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further distance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similarity functions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Future </a:t>
            </a:r>
            <a:r>
              <a:rPr lang="es-ES" dirty="0" err="1">
                <a:latin typeface="Sabon Bold" pitchFamily="2" charset="0"/>
              </a:rPr>
              <a:t>Work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7131D9D9-C6C4-DC14-CDE9-B506422A5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616528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pplying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mitigation 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leveraging techniques and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check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their impact by comparing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effect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Extend our analysis to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further distance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similarity functions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more models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perform the experiment in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other datasets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Future </a:t>
            </a:r>
            <a:r>
              <a:rPr lang="es-ES" dirty="0" err="1">
                <a:latin typeface="Sabon Bold" pitchFamily="2" charset="0"/>
              </a:rPr>
              <a:t>Work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E07B287F-1BCE-A889-BC5A-B1168B623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92700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pplying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mitigation 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and leveraging techniques and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check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 their impact by comparing the </a:t>
            </a:r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bias effect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Extend our analysis to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further distance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similarity functions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Compare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more models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perform the experiment in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other datasets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Repeat and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improve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the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drift analysis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Future </a:t>
            </a:r>
            <a:r>
              <a:rPr lang="es-ES" dirty="0" err="1">
                <a:latin typeface="Sabon Bold" pitchFamily="2" charset="0"/>
              </a:rPr>
              <a:t>Work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A34C352E-9E01-F8B8-06B5-1031BEB9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625308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2182483" y="-1"/>
            <a:ext cx="1000951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241" y="2488720"/>
            <a:ext cx="9144000" cy="1880557"/>
          </a:xfrm>
        </p:spPr>
        <p:txBody>
          <a:bodyPr anchor="ctr"/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s-ES" dirty="0">
              <a:solidFill>
                <a:schemeClr val="bg1"/>
              </a:solidFill>
              <a:latin typeface="Sabon Bold" pitchFamily="2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2A472B3D-2657-F29C-9BAC-2F4E1CF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" y="6349040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E4051-C4E2-EF22-BB5A-15F36712F798}"/>
              </a:ext>
            </a:extLst>
          </p:cNvPr>
          <p:cNvSpPr txBox="1"/>
          <p:nvPr/>
        </p:nvSpPr>
        <p:spPr>
          <a:xfrm>
            <a:off x="753554" y="6334817"/>
            <a:ext cx="132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Sabon" panose="02020602060506020403" pitchFamily="18" charset="0"/>
              </a:rPr>
              <a:t>· </a:t>
            </a:r>
            <a:r>
              <a:rPr lang="en-US" dirty="0">
                <a:latin typeface="Sabon" panose="02020602060506020403" pitchFamily="18" charset="0"/>
              </a:rPr>
              <a:t>58</a:t>
            </a:r>
            <a:endParaRPr lang="es-ES" sz="18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258914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59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D7D297C-D44F-79F8-867D-14037F5446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E3F80587-29E6-41FC-AA09-588C06633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3130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13E29EC0-7381-E9C6-E366-5AC1F91817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1444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E6D6CEDE-1390-4730-390C-BB16F8CCC4F6}"/>
              </a:ext>
            </a:extLst>
          </p:cNvPr>
          <p:cNvSpPr/>
          <p:nvPr/>
        </p:nvSpPr>
        <p:spPr>
          <a:xfrm>
            <a:off x="3063815" y="2586562"/>
            <a:ext cx="6064369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D29677A-9D16-BE12-4E98-A6D5D6118BD0}"/>
              </a:ext>
            </a:extLst>
          </p:cNvPr>
          <p:cNvSpPr txBox="1"/>
          <p:nvPr/>
        </p:nvSpPr>
        <p:spPr>
          <a:xfrm>
            <a:off x="3243531" y="2838090"/>
            <a:ext cx="553815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Roboto" pitchFamily="2" charset="0"/>
                <a:ea typeface="Roboto" pitchFamily="2" charset="0"/>
              </a:rPr>
              <a:t>Lin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watched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Top Gun: Maverick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Karen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visited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Lightyear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details</a:t>
            </a:r>
            <a:r>
              <a:rPr lang="es-ES" dirty="0">
                <a:latin typeface="Roboto" pitchFamily="2" charset="0"/>
                <a:ea typeface="Roboto" pitchFamily="2" charset="0"/>
              </a:rPr>
              <a:t> page</a:t>
            </a:r>
            <a:endParaRPr lang="es-ES" b="1" dirty="0">
              <a:latin typeface="Roboto" pitchFamily="2" charset="0"/>
              <a:ea typeface="Roboto" pitchFamily="2" charset="0"/>
            </a:endParaRPr>
          </a:p>
          <a:p>
            <a:r>
              <a:rPr lang="en-US" b="1" dirty="0" err="1">
                <a:latin typeface="Roboto" pitchFamily="2" charset="0"/>
                <a:ea typeface="Roboto" pitchFamily="2" charset="0"/>
              </a:rPr>
              <a:t>Czeslaw</a:t>
            </a:r>
            <a:r>
              <a:rPr lang="en-U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visited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Paper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Girls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details</a:t>
            </a:r>
            <a:r>
              <a:rPr lang="es-ES" dirty="0">
                <a:latin typeface="Roboto" pitchFamily="2" charset="0"/>
                <a:ea typeface="Roboto" pitchFamily="2" charset="0"/>
              </a:rPr>
              <a:t> page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John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reviewed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Morbius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with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10</a:t>
            </a:r>
          </a:p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Jordan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disliked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The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Terminal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Markus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reviewed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The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Black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Phone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with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4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Mohammed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watched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Elvis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Ada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reviewed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Benediction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with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7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Irina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ignored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her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recommendations</a:t>
            </a:r>
            <a:endParaRPr lang="es-ES" b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6698367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Explain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importance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handling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 lvl="1"/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Matthew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0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Echo Chambers</a:t>
            </a: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Filter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Bubbles</a:t>
            </a:r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4CF84DA8-4100-F3C9-84D9-2FCDEA6F6E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065473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Explain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importance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handling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pPr lvl="1"/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Matthew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0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Echo Chambers</a:t>
            </a: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Filter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Bubbles</a:t>
            </a:r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n-US" sz="20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Characterization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of the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interaction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dataset:</a:t>
            </a:r>
          </a:p>
          <a:p>
            <a:pPr lvl="1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Consciousness</a:t>
            </a:r>
          </a:p>
          <a:p>
            <a:pPr lvl="1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 of an item</a:t>
            </a:r>
          </a:p>
          <a:p>
            <a:pPr lvl="1"/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Aggregated popularity bias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A0B1AD38-F835-0A71-8933-40F2A0ECE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1342250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Metric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definition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quantify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aggravation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several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Drift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60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E1E15AD2-400D-982A-A586-81712B314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938090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Metric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definition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quantify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aggravation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several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Drift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tried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model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handle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60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F48760DE-51D6-68EA-C349-5FCFBEA40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103709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Metric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definition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quantify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aggravation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several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lvl="1"/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Drift</a:t>
            </a:r>
            <a:r>
              <a:rPr lang="es-E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and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best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tried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model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handle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Convolutional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has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better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little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worse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awareness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60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DEABD6EE-B5E0-6B4C-151E-C441834B9C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854937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Conclusions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Introduction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mitigation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leveraging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techniques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lvl="1"/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Inverse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Propensity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Score</a:t>
            </a:r>
          </a:p>
          <a:p>
            <a:pPr lvl="1"/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Causal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Embeddings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Compensation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lvl="1"/>
            <a:r>
              <a:rPr lang="fr-FR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Explicit </a:t>
            </a:r>
            <a:r>
              <a:rPr lang="fr-FR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Query</a:t>
            </a:r>
            <a:r>
              <a:rPr lang="fr-FR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Aspect Diversification</a:t>
            </a:r>
          </a:p>
          <a:p>
            <a:pPr lvl="1"/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Popularity-bias</a:t>
            </a:r>
            <a:r>
              <a:rPr lang="es-E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Deconfounding and </a:t>
            </a:r>
            <a:r>
              <a:rPr lang="es-ES" sz="20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Adjusting</a:t>
            </a:r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0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61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C3EE07C8-66E5-A2CC-70E0-39FB54DB0C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113368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0" y="0"/>
            <a:ext cx="12192000" cy="5917721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24819"/>
            <a:ext cx="9144000" cy="188055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Bias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in</a:t>
            </a:r>
            <a:br>
              <a:rPr lang="es-ES" dirty="0">
                <a:solidFill>
                  <a:schemeClr val="bg1"/>
                </a:solidFill>
                <a:latin typeface="Sabon Bold" pitchFamily="2" charset="0"/>
              </a:rPr>
            </a:br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Systems</a:t>
            </a:r>
          </a:p>
        </p:txBody>
      </p:sp>
      <p:pic>
        <p:nvPicPr>
          <p:cNvPr id="1026" name="Picture 2" descr="Universidad de Barcelona">
            <a:extLst>
              <a:ext uri="{FF2B5EF4-FFF2-40B4-BE49-F238E27FC236}">
                <a16:creationId xmlns:a16="http://schemas.microsoft.com/office/drawing/2014/main" id="{6A68F41C-6077-78D3-A035-D764AEB32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969" y="6124753"/>
            <a:ext cx="1926126" cy="526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0761487-2F17-5196-E53A-4BE0D72AB802}"/>
              </a:ext>
            </a:extLst>
          </p:cNvPr>
          <p:cNvSpPr txBox="1">
            <a:spLocks/>
          </p:cNvSpPr>
          <p:nvPr/>
        </p:nvSpPr>
        <p:spPr>
          <a:xfrm>
            <a:off x="1524000" y="207037"/>
            <a:ext cx="9144000" cy="40543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>
                <a:solidFill>
                  <a:schemeClr val="bg1"/>
                </a:solidFill>
                <a:latin typeface="Frutiger" panose="020B0500000000000000" pitchFamily="34" charset="0"/>
              </a:rPr>
              <a:t>MSc Fundamental Principles Of Data Science · Lorenzo Vigo · Paula Gómez Duran</a:t>
            </a:r>
            <a:endParaRPr lang="es-ES" sz="4400" dirty="0">
              <a:solidFill>
                <a:schemeClr val="bg1"/>
              </a:solidFill>
              <a:latin typeface="Frutiger" panose="020B0500000000000000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E39D120-9684-D1C7-C0CE-07F2ECC6DC87}"/>
              </a:ext>
            </a:extLst>
          </p:cNvPr>
          <p:cNvSpPr txBox="1"/>
          <p:nvPr/>
        </p:nvSpPr>
        <p:spPr>
          <a:xfrm>
            <a:off x="9739223" y="6199466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s-ES" sz="1400" dirty="0">
                <a:latin typeface="Sabon" panose="02020602060506020403" pitchFamily="18" charset="0"/>
              </a:rPr>
              <a:t>13th </a:t>
            </a:r>
            <a:r>
              <a:rPr lang="es-ES" sz="1400" dirty="0" err="1">
                <a:latin typeface="Sabon" panose="02020602060506020403" pitchFamily="18" charset="0"/>
              </a:rPr>
              <a:t>July</a:t>
            </a:r>
            <a:r>
              <a:rPr lang="es-ES" sz="1400" dirty="0">
                <a:latin typeface="Sabon" panose="02020602060506020403" pitchFamily="18" charset="0"/>
              </a:rPr>
              <a:t> 2022</a:t>
            </a:r>
            <a:r>
              <a:rPr lang="en-US" sz="1400" dirty="0">
                <a:latin typeface="Sabon" panose="02020602060506020403" pitchFamily="18" charset="0"/>
              </a:rPr>
              <a:t> · 1</a:t>
            </a:r>
            <a:endParaRPr lang="es-ES" sz="14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4123787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2182483" y="-1"/>
            <a:ext cx="1000951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241" y="2488720"/>
            <a:ext cx="9144000" cy="1880557"/>
          </a:xfrm>
        </p:spPr>
        <p:txBody>
          <a:bodyPr anchor="ctr"/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Section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Title</a:t>
            </a:r>
            <a:endParaRPr lang="es-ES" dirty="0">
              <a:solidFill>
                <a:schemeClr val="bg1"/>
              </a:solidFill>
              <a:latin typeface="Sabon Bold" pitchFamily="2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2A472B3D-2657-F29C-9BAC-2F4E1CF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" y="6349040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E4051-C4E2-EF22-BB5A-15F36712F798}"/>
              </a:ext>
            </a:extLst>
          </p:cNvPr>
          <p:cNvSpPr txBox="1"/>
          <p:nvPr/>
        </p:nvSpPr>
        <p:spPr>
          <a:xfrm>
            <a:off x="753554" y="6334817"/>
            <a:ext cx="124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Sabon" panose="02020602060506020403" pitchFamily="18" charset="0"/>
              </a:rPr>
              <a:t>· </a:t>
            </a:r>
            <a:r>
              <a:rPr lang="en-US" dirty="0">
                <a:latin typeface="Sabon" panose="02020602060506020403" pitchFamily="18" charset="0"/>
              </a:rPr>
              <a:t>#</a:t>
            </a:r>
            <a:endParaRPr lang="es-ES" sz="18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1439592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Title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/>
          <a:lstStyle/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#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28E8B206-2AF6-4ACD-75BC-6BEB9F7BD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33671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/>
          <a:lstStyle/>
          <a:p>
            <a:endParaRPr lang="en-US" dirty="0">
              <a:latin typeface="Frutiger" panose="020B0500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Title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#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980EFE1-0AFE-1A8B-F111-2D9F3FB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375EEF22-9138-2881-CBF5-636E95527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8691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F06CFF-3F7B-4D7D-B6C1-89A9418067B4}"/>
              </a:ext>
            </a:extLst>
          </p:cNvPr>
          <p:cNvSpPr/>
          <p:nvPr/>
        </p:nvSpPr>
        <p:spPr>
          <a:xfrm>
            <a:off x="411194" y="539112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Interactions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44939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#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F06CFF-3F7B-4D7D-B6C1-89A9418067B4}"/>
              </a:ext>
            </a:extLst>
          </p:cNvPr>
          <p:cNvSpPr/>
          <p:nvPr/>
        </p:nvSpPr>
        <p:spPr>
          <a:xfrm>
            <a:off x="411194" y="539112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Interactions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0A50D-D5F8-EB87-E839-232B1292B195}"/>
              </a:ext>
            </a:extLst>
          </p:cNvPr>
          <p:cNvSpPr/>
          <p:nvPr/>
        </p:nvSpPr>
        <p:spPr>
          <a:xfrm>
            <a:off x="4288047" y="2556878"/>
            <a:ext cx="3615905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Recommender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System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6331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F06CFF-3F7B-4D7D-B6C1-89A9418067B4}"/>
              </a:ext>
            </a:extLst>
          </p:cNvPr>
          <p:cNvSpPr/>
          <p:nvPr/>
        </p:nvSpPr>
        <p:spPr>
          <a:xfrm>
            <a:off x="411194" y="539112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Interactions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0A50D-D5F8-EB87-E839-232B1292B195}"/>
              </a:ext>
            </a:extLst>
          </p:cNvPr>
          <p:cNvSpPr/>
          <p:nvPr/>
        </p:nvSpPr>
        <p:spPr>
          <a:xfrm>
            <a:off x="4288047" y="2556878"/>
            <a:ext cx="3615905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Recommender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System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FF3BBFA-D0A2-29C4-AAF4-BB64EEE34A28}"/>
              </a:ext>
            </a:extLst>
          </p:cNvPr>
          <p:cNvCxnSpPr>
            <a:stCxn id="8" idx="3"/>
          </p:cNvCxnSpPr>
          <p:nvPr/>
        </p:nvCxnSpPr>
        <p:spPr>
          <a:xfrm>
            <a:off x="2691442" y="2199572"/>
            <a:ext cx="1596605" cy="1639183"/>
          </a:xfrm>
          <a:prstGeom prst="curvedConnector2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C2521-3573-0D84-4C9B-414E598C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91442" y="4219616"/>
            <a:ext cx="1676545" cy="17640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27C207-629C-646C-619A-2F3AEB83533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2691442" y="4082092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56571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F06CFF-3F7B-4D7D-B6C1-89A9418067B4}"/>
              </a:ext>
            </a:extLst>
          </p:cNvPr>
          <p:cNvSpPr/>
          <p:nvPr/>
        </p:nvSpPr>
        <p:spPr>
          <a:xfrm>
            <a:off x="411194" y="539112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Interactions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0A50D-D5F8-EB87-E839-232B1292B195}"/>
              </a:ext>
            </a:extLst>
          </p:cNvPr>
          <p:cNvSpPr/>
          <p:nvPr/>
        </p:nvSpPr>
        <p:spPr>
          <a:xfrm>
            <a:off x="4288047" y="2556878"/>
            <a:ext cx="3615905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Recommender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System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FF3BBFA-D0A2-29C4-AAF4-BB64EEE34A28}"/>
              </a:ext>
            </a:extLst>
          </p:cNvPr>
          <p:cNvCxnSpPr>
            <a:stCxn id="8" idx="3"/>
          </p:cNvCxnSpPr>
          <p:nvPr/>
        </p:nvCxnSpPr>
        <p:spPr>
          <a:xfrm>
            <a:off x="2691442" y="2199572"/>
            <a:ext cx="1596605" cy="1639183"/>
          </a:xfrm>
          <a:prstGeom prst="curvedConnector2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C2521-3573-0D84-4C9B-414E598C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91442" y="4219616"/>
            <a:ext cx="1676545" cy="17640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27C207-629C-646C-619A-2F3AEB83533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2691442" y="4082092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2E4392-1CB9-DDD6-8665-F3CE8367CD5E}"/>
              </a:ext>
            </a:extLst>
          </p:cNvPr>
          <p:cNvCxnSpPr/>
          <p:nvPr/>
        </p:nvCxnSpPr>
        <p:spPr>
          <a:xfrm>
            <a:off x="7903952" y="4055135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EB9609-A6B9-D22E-8A2B-11BB209EA05F}"/>
              </a:ext>
            </a:extLst>
          </p:cNvPr>
          <p:cNvSpPr/>
          <p:nvPr/>
        </p:nvSpPr>
        <p:spPr>
          <a:xfrm>
            <a:off x="9500557" y="2871077"/>
            <a:ext cx="2280248" cy="2368115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77DDB-468E-0E9F-CCA7-B25C3DA9B146}"/>
              </a:ext>
            </a:extLst>
          </p:cNvPr>
          <p:cNvSpPr txBox="1"/>
          <p:nvPr/>
        </p:nvSpPr>
        <p:spPr>
          <a:xfrm>
            <a:off x="9402793" y="2474190"/>
            <a:ext cx="247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latin typeface="Roboto" pitchFamily="2" charset="0"/>
                <a:ea typeface="Roboto" pitchFamily="2" charset="0"/>
              </a:rPr>
              <a:t>Recommendations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D93FF-89EE-050E-3A29-8C00E7240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855" y="3070925"/>
            <a:ext cx="1143651" cy="17184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D5F716-B9E7-24AE-4157-9CC8B5105F02}"/>
              </a:ext>
            </a:extLst>
          </p:cNvPr>
          <p:cNvSpPr txBox="1"/>
          <p:nvPr/>
        </p:nvSpPr>
        <p:spPr>
          <a:xfrm>
            <a:off x="9828048" y="4782219"/>
            <a:ext cx="162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Roboto Light" panose="02000000000000000000" pitchFamily="2" charset="0"/>
                <a:ea typeface="Roboto Light" panose="02000000000000000000" pitchFamily="2" charset="0"/>
              </a:rPr>
              <a:t>Pablo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should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watch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24464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F06CFF-3F7B-4D7D-B6C1-89A9418067B4}"/>
              </a:ext>
            </a:extLst>
          </p:cNvPr>
          <p:cNvSpPr/>
          <p:nvPr/>
        </p:nvSpPr>
        <p:spPr>
          <a:xfrm>
            <a:off x="411194" y="539112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Interactions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0A50D-D5F8-EB87-E839-232B1292B195}"/>
              </a:ext>
            </a:extLst>
          </p:cNvPr>
          <p:cNvSpPr/>
          <p:nvPr/>
        </p:nvSpPr>
        <p:spPr>
          <a:xfrm>
            <a:off x="4288047" y="2556878"/>
            <a:ext cx="3615905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Recommender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System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FF3BBFA-D0A2-29C4-AAF4-BB64EEE34A28}"/>
              </a:ext>
            </a:extLst>
          </p:cNvPr>
          <p:cNvCxnSpPr>
            <a:stCxn id="8" idx="3"/>
          </p:cNvCxnSpPr>
          <p:nvPr/>
        </p:nvCxnSpPr>
        <p:spPr>
          <a:xfrm>
            <a:off x="2691442" y="2199572"/>
            <a:ext cx="1596605" cy="1639183"/>
          </a:xfrm>
          <a:prstGeom prst="curvedConnector2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C2521-3573-0D84-4C9B-414E598C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91442" y="4219616"/>
            <a:ext cx="1676545" cy="17640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27C207-629C-646C-619A-2F3AEB83533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2691442" y="4082092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2E4392-1CB9-DDD6-8665-F3CE8367CD5E}"/>
              </a:ext>
            </a:extLst>
          </p:cNvPr>
          <p:cNvCxnSpPr/>
          <p:nvPr/>
        </p:nvCxnSpPr>
        <p:spPr>
          <a:xfrm>
            <a:off x="7903952" y="4055135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EB9609-A6B9-D22E-8A2B-11BB209EA05F}"/>
              </a:ext>
            </a:extLst>
          </p:cNvPr>
          <p:cNvSpPr/>
          <p:nvPr/>
        </p:nvSpPr>
        <p:spPr>
          <a:xfrm>
            <a:off x="9500557" y="2871077"/>
            <a:ext cx="2280248" cy="2368115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77DDB-468E-0E9F-CCA7-B25C3DA9B146}"/>
              </a:ext>
            </a:extLst>
          </p:cNvPr>
          <p:cNvSpPr txBox="1"/>
          <p:nvPr/>
        </p:nvSpPr>
        <p:spPr>
          <a:xfrm>
            <a:off x="9402793" y="2474190"/>
            <a:ext cx="247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latin typeface="Roboto" pitchFamily="2" charset="0"/>
                <a:ea typeface="Roboto" pitchFamily="2" charset="0"/>
              </a:rPr>
              <a:t>Recommendations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D93FF-89EE-050E-3A29-8C00E72405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8855" y="3070925"/>
            <a:ext cx="1143651" cy="171847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D5F716-B9E7-24AE-4157-9CC8B5105F02}"/>
              </a:ext>
            </a:extLst>
          </p:cNvPr>
          <p:cNvSpPr txBox="1"/>
          <p:nvPr/>
        </p:nvSpPr>
        <p:spPr>
          <a:xfrm>
            <a:off x="9828048" y="4782219"/>
            <a:ext cx="162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Roboto Light" panose="02000000000000000000" pitchFamily="2" charset="0"/>
                <a:ea typeface="Roboto Light" panose="02000000000000000000" pitchFamily="2" charset="0"/>
              </a:rPr>
              <a:t>Pablo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should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watch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DA0D19-041A-684B-AFF2-DD7EF85513DE}"/>
              </a:ext>
            </a:extLst>
          </p:cNvPr>
          <p:cNvSpPr txBox="1"/>
          <p:nvPr/>
        </p:nvSpPr>
        <p:spPr>
          <a:xfrm>
            <a:off x="316482" y="5016024"/>
            <a:ext cx="247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Cold-Start</a:t>
            </a:r>
            <a:r>
              <a:rPr lang="es-ES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12280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BF06CFF-3F7B-4D7D-B6C1-89A9418067B4}"/>
              </a:ext>
            </a:extLst>
          </p:cNvPr>
          <p:cNvSpPr/>
          <p:nvPr/>
        </p:nvSpPr>
        <p:spPr>
          <a:xfrm>
            <a:off x="411194" y="539112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Interactions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32A8A9B-484A-6C78-AC34-5E8E9F61765C}"/>
              </a:ext>
            </a:extLst>
          </p:cNvPr>
          <p:cNvSpPr/>
          <p:nvPr/>
        </p:nvSpPr>
        <p:spPr>
          <a:xfrm>
            <a:off x="411194" y="350860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Movies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0C0A50D-D5F8-EB87-E839-232B1292B195}"/>
              </a:ext>
            </a:extLst>
          </p:cNvPr>
          <p:cNvSpPr/>
          <p:nvPr/>
        </p:nvSpPr>
        <p:spPr>
          <a:xfrm>
            <a:off x="4288047" y="2556878"/>
            <a:ext cx="3615905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Recommender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sz="2400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System</a:t>
            </a:r>
            <a:endParaRPr lang="es-ES" sz="2400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cxnSp>
        <p:nvCxnSpPr>
          <p:cNvPr id="4" name="Connector: Curved 3">
            <a:extLst>
              <a:ext uri="{FF2B5EF4-FFF2-40B4-BE49-F238E27FC236}">
                <a16:creationId xmlns:a16="http://schemas.microsoft.com/office/drawing/2014/main" id="{2FF3BBFA-D0A2-29C4-AAF4-BB64EEE34A28}"/>
              </a:ext>
            </a:extLst>
          </p:cNvPr>
          <p:cNvCxnSpPr>
            <a:stCxn id="8" idx="3"/>
          </p:cNvCxnSpPr>
          <p:nvPr/>
        </p:nvCxnSpPr>
        <p:spPr>
          <a:xfrm>
            <a:off x="2691442" y="2199572"/>
            <a:ext cx="1596605" cy="1639183"/>
          </a:xfrm>
          <a:prstGeom prst="curvedConnector2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6DBC2521-3573-0D84-4C9B-414E598C3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V="1">
            <a:off x="2691442" y="4219616"/>
            <a:ext cx="1676545" cy="1764084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327C207-629C-646C-619A-2F3AEB83533B}"/>
              </a:ext>
            </a:extLst>
          </p:cNvPr>
          <p:cNvCxnSpPr>
            <a:stCxn id="12" idx="3"/>
            <a:endCxn id="9" idx="1"/>
          </p:cNvCxnSpPr>
          <p:nvPr/>
        </p:nvCxnSpPr>
        <p:spPr>
          <a:xfrm>
            <a:off x="2691442" y="4082092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B2E4392-1CB9-DDD6-8665-F3CE8367CD5E}"/>
              </a:ext>
            </a:extLst>
          </p:cNvPr>
          <p:cNvCxnSpPr/>
          <p:nvPr/>
        </p:nvCxnSpPr>
        <p:spPr>
          <a:xfrm>
            <a:off x="7903952" y="4055135"/>
            <a:ext cx="1596605" cy="0"/>
          </a:xfrm>
          <a:prstGeom prst="straightConnector1">
            <a:avLst/>
          </a:prstGeom>
          <a:ln w="1905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EB9609-A6B9-D22E-8A2B-11BB209EA05F}"/>
              </a:ext>
            </a:extLst>
          </p:cNvPr>
          <p:cNvSpPr/>
          <p:nvPr/>
        </p:nvSpPr>
        <p:spPr>
          <a:xfrm>
            <a:off x="9500557" y="2871077"/>
            <a:ext cx="2280248" cy="2368115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777DDB-468E-0E9F-CCA7-B25C3DA9B146}"/>
              </a:ext>
            </a:extLst>
          </p:cNvPr>
          <p:cNvSpPr txBox="1"/>
          <p:nvPr/>
        </p:nvSpPr>
        <p:spPr>
          <a:xfrm>
            <a:off x="9402793" y="2474190"/>
            <a:ext cx="247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latin typeface="Roboto" pitchFamily="2" charset="0"/>
                <a:ea typeface="Roboto" pitchFamily="2" charset="0"/>
              </a:rPr>
              <a:t>Recommendations</a:t>
            </a:r>
            <a:endParaRPr lang="en-US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D2D93FF-89EE-050E-3A29-8C00E72405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068855" y="3085618"/>
            <a:ext cx="1143651" cy="168908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C1D5F716-B9E7-24AE-4157-9CC8B5105F02}"/>
              </a:ext>
            </a:extLst>
          </p:cNvPr>
          <p:cNvSpPr txBox="1"/>
          <p:nvPr/>
        </p:nvSpPr>
        <p:spPr>
          <a:xfrm>
            <a:off x="9828048" y="4782219"/>
            <a:ext cx="1625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200" b="1" dirty="0">
                <a:latin typeface="Roboto Light" panose="02000000000000000000" pitchFamily="2" charset="0"/>
                <a:ea typeface="Roboto Light" panose="02000000000000000000" pitchFamily="2" charset="0"/>
              </a:rPr>
              <a:t>Pablo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should</a:t>
            </a:r>
            <a:r>
              <a:rPr lang="es-ES" sz="12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12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watch</a:t>
            </a:r>
            <a:endParaRPr lang="en-US" sz="12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5DA0D19-041A-684B-AFF2-DD7EF85513DE}"/>
              </a:ext>
            </a:extLst>
          </p:cNvPr>
          <p:cNvSpPr txBox="1"/>
          <p:nvPr/>
        </p:nvSpPr>
        <p:spPr>
          <a:xfrm>
            <a:off x="316482" y="5016024"/>
            <a:ext cx="247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Cold-Start</a:t>
            </a:r>
            <a:r>
              <a:rPr lang="es-ES" b="1" dirty="0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Problem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Multiplication Sign 2">
            <a:extLst>
              <a:ext uri="{FF2B5EF4-FFF2-40B4-BE49-F238E27FC236}">
                <a16:creationId xmlns:a16="http://schemas.microsoft.com/office/drawing/2014/main" id="{02AFF1A0-3182-5E2B-5549-8B059AFE0EE1}"/>
              </a:ext>
            </a:extLst>
          </p:cNvPr>
          <p:cNvSpPr/>
          <p:nvPr/>
        </p:nvSpPr>
        <p:spPr>
          <a:xfrm>
            <a:off x="1069497" y="5518301"/>
            <a:ext cx="923026" cy="930798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01DF60D-2EA8-A853-F708-E40C8083893A}"/>
              </a:ext>
            </a:extLst>
          </p:cNvPr>
          <p:cNvSpPr txBox="1"/>
          <p:nvPr/>
        </p:nvSpPr>
        <p:spPr>
          <a:xfrm>
            <a:off x="9402793" y="2189396"/>
            <a:ext cx="2475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 err="1">
                <a:solidFill>
                  <a:srgbClr val="FF0000"/>
                </a:solidFill>
                <a:latin typeface="Roboto" pitchFamily="2" charset="0"/>
                <a:ea typeface="Roboto" pitchFamily="2" charset="0"/>
              </a:rPr>
              <a:t>Inaccurate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8200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980EFE1-0AFE-1A8B-F111-2D9F3FB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AEF1633-D767-BF0F-B00A-7360484408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081435"/>
              </p:ext>
            </p:extLst>
          </p:nvPr>
        </p:nvGraphicFramePr>
        <p:xfrm>
          <a:off x="2386012" y="1673525"/>
          <a:ext cx="7419975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9960" imgH="3895560" progId="PBrush">
                  <p:embed/>
                </p:oleObj>
              </mc:Choice>
              <mc:Fallback>
                <p:oleObj name="Bitmap Image" r:id="rId3" imgW="7419960" imgH="3895560" progId="PBrus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012" y="1673525"/>
                        <a:ext cx="7419975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14E91ED-3710-8ADF-3954-65CDC5F786A3}"/>
              </a:ext>
            </a:extLst>
          </p:cNvPr>
          <p:cNvSpPr txBox="1"/>
          <p:nvPr/>
        </p:nvSpPr>
        <p:spPr>
          <a:xfrm>
            <a:off x="3590025" y="1557168"/>
            <a:ext cx="501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</a:t>
            </a:r>
            <a:r>
              <a:rPr lang="es-E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Distribution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ADAD-C597-01B1-F486-7905B7C2B1C8}"/>
              </a:ext>
            </a:extLst>
          </p:cNvPr>
          <p:cNvSpPr txBox="1"/>
          <p:nvPr/>
        </p:nvSpPr>
        <p:spPr>
          <a:xfrm>
            <a:off x="2410766" y="5531718"/>
            <a:ext cx="737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items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ranked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by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F5C57-2A49-E0F6-9B32-5B3F16A6CF9F}"/>
              </a:ext>
            </a:extLst>
          </p:cNvPr>
          <p:cNvSpPr txBox="1"/>
          <p:nvPr/>
        </p:nvSpPr>
        <p:spPr>
          <a:xfrm rot="16200000">
            <a:off x="304293" y="3467498"/>
            <a:ext cx="375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252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Contents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26005-0F5D-A0E0-1F04-BD9C4CCB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Systems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885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980EFE1-0AFE-1A8B-F111-2D9F3FB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AEF1633-D767-BF0F-B00A-7360484408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6012" y="1673525"/>
          <a:ext cx="7419975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9960" imgH="3895560" progId="PBrush">
                  <p:embed/>
                </p:oleObj>
              </mc:Choice>
              <mc:Fallback>
                <p:oleObj name="Bitmap Image" r:id="rId3" imgW="7419960" imgH="38955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AEF1633-D767-BF0F-B00A-73604844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012" y="1673525"/>
                        <a:ext cx="7419975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14E91ED-3710-8ADF-3954-65CDC5F786A3}"/>
              </a:ext>
            </a:extLst>
          </p:cNvPr>
          <p:cNvSpPr txBox="1"/>
          <p:nvPr/>
        </p:nvSpPr>
        <p:spPr>
          <a:xfrm>
            <a:off x="3590025" y="1557168"/>
            <a:ext cx="501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</a:t>
            </a:r>
            <a:r>
              <a:rPr lang="es-E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Distribution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ADAD-C597-01B1-F486-7905B7C2B1C8}"/>
              </a:ext>
            </a:extLst>
          </p:cNvPr>
          <p:cNvSpPr txBox="1"/>
          <p:nvPr/>
        </p:nvSpPr>
        <p:spPr>
          <a:xfrm>
            <a:off x="2410766" y="6024207"/>
            <a:ext cx="737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items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ranked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by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F5C57-2A49-E0F6-9B32-5B3F16A6CF9F}"/>
              </a:ext>
            </a:extLst>
          </p:cNvPr>
          <p:cNvSpPr txBox="1"/>
          <p:nvPr/>
        </p:nvSpPr>
        <p:spPr>
          <a:xfrm rot="16200000">
            <a:off x="304293" y="3467498"/>
            <a:ext cx="375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C936B-B150-3C8E-1424-64847DCE7168}"/>
              </a:ext>
            </a:extLst>
          </p:cNvPr>
          <p:cNvSpPr txBox="1"/>
          <p:nvPr/>
        </p:nvSpPr>
        <p:spPr>
          <a:xfrm>
            <a:off x="2403264" y="5494980"/>
            <a:ext cx="169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44861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980EFE1-0AFE-1A8B-F111-2D9F3FB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AEF1633-D767-BF0F-B00A-7360484408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6012" y="1673525"/>
          <a:ext cx="7419975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9960" imgH="3895560" progId="PBrush">
                  <p:embed/>
                </p:oleObj>
              </mc:Choice>
              <mc:Fallback>
                <p:oleObj name="Bitmap Image" r:id="rId3" imgW="7419960" imgH="38955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AEF1633-D767-BF0F-B00A-73604844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012" y="1673525"/>
                        <a:ext cx="7419975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14E91ED-3710-8ADF-3954-65CDC5F786A3}"/>
              </a:ext>
            </a:extLst>
          </p:cNvPr>
          <p:cNvSpPr txBox="1"/>
          <p:nvPr/>
        </p:nvSpPr>
        <p:spPr>
          <a:xfrm>
            <a:off x="3590025" y="1557168"/>
            <a:ext cx="501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</a:t>
            </a:r>
            <a:r>
              <a:rPr lang="es-E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Distribution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ADAD-C597-01B1-F486-7905B7C2B1C8}"/>
              </a:ext>
            </a:extLst>
          </p:cNvPr>
          <p:cNvSpPr txBox="1"/>
          <p:nvPr/>
        </p:nvSpPr>
        <p:spPr>
          <a:xfrm>
            <a:off x="2410766" y="6024207"/>
            <a:ext cx="737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items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ranked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by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F5C57-2A49-E0F6-9B32-5B3F16A6CF9F}"/>
              </a:ext>
            </a:extLst>
          </p:cNvPr>
          <p:cNvSpPr txBox="1"/>
          <p:nvPr/>
        </p:nvSpPr>
        <p:spPr>
          <a:xfrm rot="16200000">
            <a:off x="304293" y="3467498"/>
            <a:ext cx="375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C936B-B150-3C8E-1424-64847DCE7168}"/>
              </a:ext>
            </a:extLst>
          </p:cNvPr>
          <p:cNvSpPr txBox="1"/>
          <p:nvPr/>
        </p:nvSpPr>
        <p:spPr>
          <a:xfrm>
            <a:off x="2403264" y="5494980"/>
            <a:ext cx="169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2606E-6FBE-39F2-1993-567F09AA535E}"/>
              </a:ext>
            </a:extLst>
          </p:cNvPr>
          <p:cNvSpPr txBox="1"/>
          <p:nvPr/>
        </p:nvSpPr>
        <p:spPr>
          <a:xfrm>
            <a:off x="3590025" y="5494980"/>
            <a:ext cx="213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long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tail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8A00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539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980EFE1-0AFE-1A8B-F111-2D9F3FB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AEF1633-D767-BF0F-B00A-7360484408B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386012" y="1673525"/>
          <a:ext cx="7419975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9960" imgH="3895560" progId="PBrush">
                  <p:embed/>
                </p:oleObj>
              </mc:Choice>
              <mc:Fallback>
                <p:oleObj name="Bitmap Image" r:id="rId3" imgW="7419960" imgH="38955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AEF1633-D767-BF0F-B00A-73604844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012" y="1673525"/>
                        <a:ext cx="7419975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14E91ED-3710-8ADF-3954-65CDC5F786A3}"/>
              </a:ext>
            </a:extLst>
          </p:cNvPr>
          <p:cNvSpPr txBox="1"/>
          <p:nvPr/>
        </p:nvSpPr>
        <p:spPr>
          <a:xfrm>
            <a:off x="3590025" y="1557168"/>
            <a:ext cx="50119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</a:t>
            </a:r>
            <a:r>
              <a:rPr lang="es-ES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Distribution</a:t>
            </a:r>
            <a:endParaRPr lang="en-US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BF7ADAD-C597-01B1-F486-7905B7C2B1C8}"/>
              </a:ext>
            </a:extLst>
          </p:cNvPr>
          <p:cNvSpPr txBox="1"/>
          <p:nvPr/>
        </p:nvSpPr>
        <p:spPr>
          <a:xfrm>
            <a:off x="2410766" y="6024207"/>
            <a:ext cx="737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items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ranked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by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F5C57-2A49-E0F6-9B32-5B3F16A6CF9F}"/>
              </a:ext>
            </a:extLst>
          </p:cNvPr>
          <p:cNvSpPr txBox="1"/>
          <p:nvPr/>
        </p:nvSpPr>
        <p:spPr>
          <a:xfrm rot="16200000">
            <a:off x="304293" y="3467498"/>
            <a:ext cx="375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D3C936B-B150-3C8E-1424-64847DCE7168}"/>
              </a:ext>
            </a:extLst>
          </p:cNvPr>
          <p:cNvSpPr txBox="1"/>
          <p:nvPr/>
        </p:nvSpPr>
        <p:spPr>
          <a:xfrm>
            <a:off x="2403264" y="5494980"/>
            <a:ext cx="1699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short head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CCFF42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B2606E-6FBE-39F2-1993-567F09AA535E}"/>
              </a:ext>
            </a:extLst>
          </p:cNvPr>
          <p:cNvSpPr txBox="1"/>
          <p:nvPr/>
        </p:nvSpPr>
        <p:spPr>
          <a:xfrm>
            <a:off x="3590025" y="5494980"/>
            <a:ext cx="2137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long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CCFF42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8A00"/>
                </a:solidFill>
                <a:latin typeface="Roboto" pitchFamily="2" charset="0"/>
                <a:ea typeface="Roboto" pitchFamily="2" charset="0"/>
              </a:rPr>
              <a:t>tail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8A00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A0D198F-E67B-DC0C-FA70-2E5197B9AEC3}"/>
              </a:ext>
            </a:extLst>
          </p:cNvPr>
          <p:cNvSpPr txBox="1"/>
          <p:nvPr/>
        </p:nvSpPr>
        <p:spPr>
          <a:xfrm>
            <a:off x="5724255" y="5498588"/>
            <a:ext cx="4032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FF3E"/>
                </a:solidFill>
                <a:latin typeface="Roboto" pitchFamily="2" charset="0"/>
                <a:ea typeface="Roboto" pitchFamily="2" charset="0"/>
              </a:rPr>
              <a:t>distant</a:t>
            </a:r>
            <a:r>
              <a:rPr lang="es-ES" b="1" dirty="0">
                <a:ln>
                  <a:solidFill>
                    <a:schemeClr val="tx1"/>
                  </a:solidFill>
                </a:ln>
                <a:solidFill>
                  <a:srgbClr val="FFFF3E"/>
                </a:solidFill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n>
                  <a:solidFill>
                    <a:schemeClr val="tx1"/>
                  </a:solidFill>
                </a:ln>
                <a:solidFill>
                  <a:srgbClr val="FFFF3E"/>
                </a:solidFill>
                <a:latin typeface="Roboto" pitchFamily="2" charset="0"/>
                <a:ea typeface="Roboto" pitchFamily="2" charset="0"/>
              </a:rPr>
              <a:t>tail</a:t>
            </a:r>
            <a:endParaRPr lang="en-US" b="1" dirty="0">
              <a:ln>
                <a:solidFill>
                  <a:schemeClr val="tx1"/>
                </a:solidFill>
              </a:ln>
              <a:solidFill>
                <a:srgbClr val="FFFF3E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74963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980EFE1-0AFE-1A8B-F111-2D9F3FBE37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9" name="Object 8">
            <a:extLst>
              <a:ext uri="{FF2B5EF4-FFF2-40B4-BE49-F238E27FC236}">
                <a16:creationId xmlns:a16="http://schemas.microsoft.com/office/drawing/2014/main" id="{0AEF1633-D767-BF0F-B00A-7360484408B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2654471"/>
              </p:ext>
            </p:extLst>
          </p:nvPr>
        </p:nvGraphicFramePr>
        <p:xfrm>
          <a:off x="2386012" y="2182481"/>
          <a:ext cx="7419975" cy="3895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Bitmap Image" r:id="rId3" imgW="7419960" imgH="3895560" progId="PBrush">
                  <p:embed/>
                </p:oleObj>
              </mc:Choice>
              <mc:Fallback>
                <p:oleObj name="Bitmap Image" r:id="rId3" imgW="7419960" imgH="3895560" progId="PBrush">
                  <p:embed/>
                  <p:pic>
                    <p:nvPicPr>
                      <p:cNvPr id="9" name="Object 8">
                        <a:extLst>
                          <a:ext uri="{FF2B5EF4-FFF2-40B4-BE49-F238E27FC236}">
                            <a16:creationId xmlns:a16="http://schemas.microsoft.com/office/drawing/2014/main" id="{0AEF1633-D767-BF0F-B00A-7360484408B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86012" y="2182481"/>
                        <a:ext cx="7419975" cy="3895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6BF7ADAD-C597-01B1-F486-7905B7C2B1C8}"/>
              </a:ext>
            </a:extLst>
          </p:cNvPr>
          <p:cNvSpPr txBox="1"/>
          <p:nvPr/>
        </p:nvSpPr>
        <p:spPr>
          <a:xfrm>
            <a:off x="2410766" y="6024207"/>
            <a:ext cx="73704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items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ranked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by</a:t>
            </a:r>
            <a:r>
              <a:rPr lang="es-ES" sz="1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FF5C57-2A49-E0F6-9B32-5B3F16A6CF9F}"/>
              </a:ext>
            </a:extLst>
          </p:cNvPr>
          <p:cNvSpPr txBox="1"/>
          <p:nvPr/>
        </p:nvSpPr>
        <p:spPr>
          <a:xfrm rot="16200000">
            <a:off x="304293" y="3976454"/>
            <a:ext cx="3754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400" b="1" dirty="0" err="1">
                <a:latin typeface="Roboto" pitchFamily="2" charset="0"/>
                <a:ea typeface="Roboto" pitchFamily="2" charset="0"/>
              </a:rPr>
              <a:t>popularity</a:t>
            </a:r>
            <a:endParaRPr lang="en-US" sz="1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16ECE6-0650-3AA6-A1A2-958991672C3C}"/>
              </a:ext>
            </a:extLst>
          </p:cNvPr>
          <p:cNvSpPr txBox="1"/>
          <p:nvPr/>
        </p:nvSpPr>
        <p:spPr>
          <a:xfrm>
            <a:off x="838200" y="1263768"/>
            <a:ext cx="10755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 general,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sharpen</a:t>
            </a:r>
            <a:r>
              <a:rPr lang="es-ES" sz="2400" b="1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this</a:t>
            </a:r>
            <a:r>
              <a:rPr lang="es-ES" sz="2400" b="1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distribution</a:t>
            </a:r>
            <a:r>
              <a:rPr lang="es-ES" sz="2400" b="1" dirty="0">
                <a:solidFill>
                  <a:srgbClr val="FF0000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in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their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known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as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sz="2400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95160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Negative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impact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of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20" y="1571415"/>
            <a:ext cx="6426680" cy="47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Roboto" pitchFamily="2" charset="0"/>
                <a:ea typeface="Roboto" pitchFamily="2" charset="0"/>
              </a:rPr>
              <a:t>Matthew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Effect</a:t>
            </a:r>
            <a:endParaRPr lang="es-ES" sz="2400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8A5D-53A1-080D-34C2-E323D5F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5" y="1596576"/>
            <a:ext cx="4147824" cy="2589956"/>
          </a:xfrm>
          <a:prstGeom prst="rect">
            <a:avLst/>
          </a:prstGeom>
        </p:spPr>
      </p:pic>
      <p:pic>
        <p:nvPicPr>
          <p:cNvPr id="15" name="Picture 2" descr="Universidad de Barcelona">
            <a:extLst>
              <a:ext uri="{FF2B5EF4-FFF2-40B4-BE49-F238E27FC236}">
                <a16:creationId xmlns:a16="http://schemas.microsoft.com/office/drawing/2014/main" id="{9EDCDEF2-AEEB-7ABA-5726-9BC122B4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99349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Negative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impact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of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20" y="1571415"/>
            <a:ext cx="6426680" cy="47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Roboto" pitchFamily="2" charset="0"/>
                <a:ea typeface="Roboto" pitchFamily="2" charset="0"/>
              </a:rPr>
              <a:t>Matthew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Effect</a:t>
            </a:r>
            <a:endParaRPr lang="es-ES" sz="2400" b="1" dirty="0">
              <a:latin typeface="Roboto" pitchFamily="2" charset="0"/>
              <a:ea typeface="Roboto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items do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have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enough exposure.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8A5D-53A1-080D-34C2-E323D5F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5" y="1596576"/>
            <a:ext cx="4147824" cy="2589956"/>
          </a:xfrm>
          <a:prstGeom prst="rect">
            <a:avLst/>
          </a:prstGeom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3004F3FC-60AC-9645-4D40-495E3F58B4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70584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Negative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impact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of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20" y="1571415"/>
            <a:ext cx="6426680" cy="47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Roboto" pitchFamily="2" charset="0"/>
                <a:ea typeface="Roboto" pitchFamily="2" charset="0"/>
              </a:rPr>
              <a:t>Matthew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Effect</a:t>
            </a:r>
            <a:endParaRPr lang="es-ES" sz="2400" b="1" dirty="0">
              <a:latin typeface="Roboto" pitchFamily="2" charset="0"/>
              <a:ea typeface="Roboto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items do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have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enough exposure.</a:t>
            </a:r>
          </a:p>
          <a:p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Low diversity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recommendations.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8A5D-53A1-080D-34C2-E323D5F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5" y="1596576"/>
            <a:ext cx="4147824" cy="2589956"/>
          </a:xfrm>
          <a:prstGeom prst="rect">
            <a:avLst/>
          </a:prstGeom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0A36CA62-D419-74D0-CEFB-469678F092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2925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Negative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impact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of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20" y="1571415"/>
            <a:ext cx="6426680" cy="47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Roboto" pitchFamily="2" charset="0"/>
                <a:ea typeface="Roboto" pitchFamily="2" charset="0"/>
              </a:rPr>
              <a:t>Matthew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Effect</a:t>
            </a:r>
            <a:endParaRPr lang="es-ES" sz="2400" b="1" dirty="0">
              <a:latin typeface="Roboto" pitchFamily="2" charset="0"/>
              <a:ea typeface="Roboto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items do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have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enough exposure.</a:t>
            </a:r>
          </a:p>
          <a:p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Low diversity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recommendations.</a:t>
            </a: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Recommending popular items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hinders item discovery.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8A5D-53A1-080D-34C2-E323D5F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5" y="1596576"/>
            <a:ext cx="4147824" cy="2589956"/>
          </a:xfrm>
          <a:prstGeom prst="rect">
            <a:avLst/>
          </a:prstGeom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ABB87C87-B634-48DC-249C-9FD13BA6F5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78804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Negative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impact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of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sz="3600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03320" y="1571415"/>
            <a:ext cx="6426680" cy="47004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ES" sz="2400" b="1" dirty="0">
                <a:latin typeface="Roboto" pitchFamily="2" charset="0"/>
                <a:ea typeface="Roboto" pitchFamily="2" charset="0"/>
              </a:rPr>
              <a:t>Matthew </a:t>
            </a:r>
            <a:r>
              <a:rPr lang="es-ES" sz="2400" b="1" dirty="0" err="1">
                <a:latin typeface="Roboto" pitchFamily="2" charset="0"/>
                <a:ea typeface="Roboto" pitchFamily="2" charset="0"/>
              </a:rPr>
              <a:t>Effect</a:t>
            </a:r>
            <a:endParaRPr lang="es-ES" sz="2400" b="1" dirty="0">
              <a:latin typeface="Roboto" pitchFamily="2" charset="0"/>
              <a:ea typeface="Roboto" pitchFamily="2" charset="0"/>
            </a:endParaRP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Long tail items do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have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enough exposure.</a:t>
            </a:r>
          </a:p>
          <a:p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Low diversity 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recommendations.</a:t>
            </a: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Recommending popular items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hinders item discovery.</a:t>
            </a:r>
          </a:p>
          <a:p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Promoting a </a:t>
            </a:r>
            <a:r>
              <a:rPr lang="en-US" sz="2000" b="1" dirty="0">
                <a:latin typeface="Roboto Light" panose="02000000000000000000" pitchFamily="2" charset="0"/>
                <a:ea typeface="Roboto Light" panose="02000000000000000000" pitchFamily="2" charset="0"/>
              </a:rPr>
              <a:t>herd mentality</a:t>
            </a:r>
            <a:r>
              <a:rPr lang="en-US" sz="2000" dirty="0">
                <a:latin typeface="Roboto Light" panose="02000000000000000000" pitchFamily="2" charset="0"/>
                <a:ea typeface="Roboto Light" panose="02000000000000000000" pitchFamily="2" charset="0"/>
              </a:rPr>
              <a:t> within the users.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D138A5D-53A1-080D-34C2-E323D5FC0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935" y="1596576"/>
            <a:ext cx="4147824" cy="2589956"/>
          </a:xfrm>
          <a:prstGeom prst="rect">
            <a:avLst/>
          </a:prstGeom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14C52242-CCC3-B51F-B33E-D1C296B58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83323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Matthew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Effect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Long tail items do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not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have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enough exposure.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Low diversity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recommendations.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Recommending popular items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hinders item discovery.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Promoting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herd mentality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within the users.</a:t>
            </a:r>
          </a:p>
          <a:p>
            <a:pPr marL="0" indent="0">
              <a:buNone/>
            </a:pPr>
            <a:endParaRPr lang="en-US" dirty="0">
              <a:latin typeface="Frutiger" panose="020B050000000000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Echo Chambers and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Filter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Bubbles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Frutiger" panose="020B0500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Negative impact of Popularity 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2" descr="Universidad de Barcelona">
            <a:extLst>
              <a:ext uri="{FF2B5EF4-FFF2-40B4-BE49-F238E27FC236}">
                <a16:creationId xmlns:a16="http://schemas.microsoft.com/office/drawing/2014/main" id="{9B0E850F-9475-F4AB-0925-46DC7BC149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43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Contents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26005-0F5D-A0E0-1F04-BD9C4CCB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Systems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Introduction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general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concepts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Motivations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negative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of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marL="457200" lvl="1" indent="0">
              <a:buSzPct val="80000"/>
              <a:buNone/>
            </a:pPr>
            <a:endParaRPr lang="es-ES" sz="1600" b="1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258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Matthew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Effect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Long tail items do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not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have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enough exposure.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Low diversity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recommendations.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Recommending popular items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hinders item discovery.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Promoting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herd mentality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within the users.</a:t>
            </a:r>
          </a:p>
          <a:p>
            <a:pPr marL="0" indent="0">
              <a:buNone/>
            </a:pPr>
            <a:endParaRPr lang="en-US" dirty="0">
              <a:latin typeface="Frutiger" panose="020B050000000000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Echo Chambers and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Filter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Bubbles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Echo chambers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: generation of social communities who share similar opinions within the group.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Negative impact of Popularity 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1EBCE6F7-A312-E972-B98F-B1D510E9A2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493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Matthew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Effect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Long tail items do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not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have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enough exposure.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Low diversity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recommendations.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Recommending popular items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hinders item discovery.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Promoting a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herd mentality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within the users.</a:t>
            </a:r>
          </a:p>
          <a:p>
            <a:pPr marL="0" indent="0">
              <a:buNone/>
            </a:pPr>
            <a:endParaRPr lang="en-US" dirty="0">
              <a:latin typeface="Frutiger" panose="020B0500000000000000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Echo Chambers and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Filter</a:t>
            </a:r>
            <a:r>
              <a:rPr kumimoji="0" lang="es-E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 </a:t>
            </a:r>
            <a:r>
              <a:rPr kumimoji="0" lang="es-E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" pitchFamily="2" charset="0"/>
                <a:ea typeface="Roboto" pitchFamily="2" charset="0"/>
                <a:cs typeface="+mn-cs"/>
              </a:rPr>
              <a:t>Bubbles</a:t>
            </a:r>
            <a:endParaRPr kumimoji="0" lang="es-ES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" pitchFamily="2" charset="0"/>
              <a:ea typeface="Roboto" pitchFamily="2" charset="0"/>
              <a:cs typeface="+mn-cs"/>
            </a:endParaRP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Echo chambers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: generation of social communities who share similar opinions within the group.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Filter Bubbles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: an overly narrow set of recommenders isolating users in information echo chambers.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Frutiger" panose="020B0500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Negative impact of Popularity Bias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BCA73853-4C38-7A04-F858-1035E5A02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1671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497697"/>
            <a:ext cx="10515600" cy="1756904"/>
          </a:xfrm>
        </p:spPr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Recommender Systems influence on user tastes, interests and beliefs.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Confirmation bias: 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reinforcement due to repeated exposure to similar opinions or items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Other approaches may incur in c</a:t>
            </a:r>
            <a:r>
              <a:rPr kumimoji="0" lang="en-US" sz="200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onflict</a:t>
            </a:r>
            <a:r>
              <a:rPr kumimoji="0" lang="en-US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 with Freedom of Thought and Speech.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Roboto Light" panose="02000000000000000000" pitchFamily="2" charset="0"/>
              <a:ea typeface="Roboto Light" panose="02000000000000000000" pitchFamily="2" charset="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lang="en-US" dirty="0">
              <a:latin typeface="Frutiger" panose="020B0500000000000000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Echo Chambers and Filter Bubbles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7B8B14B-9186-C7A6-0C65-F196F787DF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9180" y="1477961"/>
            <a:ext cx="5613640" cy="266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7381BC88-FA16-1F6F-ECBC-D89960ACC1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992592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2182483" y="-1"/>
            <a:ext cx="1000951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241" y="2488720"/>
            <a:ext cx="9144000" cy="1880557"/>
          </a:xfrm>
        </p:spPr>
        <p:txBody>
          <a:bodyPr anchor="ctr"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Dataset Analysis for Popularity Bias Identification</a:t>
            </a: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2A472B3D-2657-F29C-9BAC-2F4E1CF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" y="6349040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E4051-C4E2-EF22-BB5A-15F36712F798}"/>
              </a:ext>
            </a:extLst>
          </p:cNvPr>
          <p:cNvSpPr txBox="1"/>
          <p:nvPr/>
        </p:nvSpPr>
        <p:spPr>
          <a:xfrm>
            <a:off x="753554" y="6334817"/>
            <a:ext cx="1334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Sabon" panose="02020602060506020403" pitchFamily="18" charset="0"/>
              </a:rPr>
              <a:t>· </a:t>
            </a:r>
            <a:r>
              <a:rPr lang="en-US" dirty="0">
                <a:latin typeface="Sabon" panose="02020602060506020403" pitchFamily="18" charset="0"/>
              </a:rPr>
              <a:t>14</a:t>
            </a:r>
            <a:endParaRPr lang="es-ES" sz="18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3699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: MovieLens-1M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444" y="1920515"/>
            <a:ext cx="7877355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6000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4000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movies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Real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interactions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Clickstream Recommender - MovieLens">
            <a:extLst>
              <a:ext uri="{FF2B5EF4-FFF2-40B4-BE49-F238E27FC236}">
                <a16:creationId xmlns:a16="http://schemas.microsoft.com/office/drawing/2014/main" id="{380C9AAE-BE03-4D84-2410-0A6DBEDC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515"/>
            <a:ext cx="24288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3FFB2177-03CB-BD4D-E081-2164C7832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1441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: MovieLens-1M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444" y="1920515"/>
            <a:ext cx="7877355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6000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4000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movies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Real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interactions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Preprocessing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getting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rid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distant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tail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entities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Clickstream Recommender - MovieLens">
            <a:extLst>
              <a:ext uri="{FF2B5EF4-FFF2-40B4-BE49-F238E27FC236}">
                <a16:creationId xmlns:a16="http://schemas.microsoft.com/office/drawing/2014/main" id="{380C9AAE-BE03-4D84-2410-0A6DBEDC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515"/>
            <a:ext cx="24288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1D82063A-DD4E-1B77-5952-270E424E89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4672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: MovieLens-1M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444" y="1920515"/>
            <a:ext cx="7877355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6000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4000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movies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Real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interactions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Preprocessing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getting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rid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distant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tail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entities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Time-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Leave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One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strategy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#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Clickstream Recommender - MovieLens">
            <a:extLst>
              <a:ext uri="{FF2B5EF4-FFF2-40B4-BE49-F238E27FC236}">
                <a16:creationId xmlns:a16="http://schemas.microsoft.com/office/drawing/2014/main" id="{380C9AAE-BE03-4D84-2410-0A6DBEDC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515"/>
            <a:ext cx="24288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1054D601-12F9-DFA2-A0FD-2FA75814E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838970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: MovieLens-1M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6444" y="1920515"/>
            <a:ext cx="7877355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6000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Over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4000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movies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Real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interactions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Preprocessing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getting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rid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distant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tail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entities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Time-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Leave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One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strategy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can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not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be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have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already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interacted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Clickstream Recommender - MovieLens">
            <a:extLst>
              <a:ext uri="{FF2B5EF4-FFF2-40B4-BE49-F238E27FC236}">
                <a16:creationId xmlns:a16="http://schemas.microsoft.com/office/drawing/2014/main" id="{380C9AAE-BE03-4D84-2410-0A6DBEDC99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20515"/>
            <a:ext cx="2428875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25882E1-FCB0-D33E-AB4D-41C9CDB8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010853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Dataset</a:t>
            </a:r>
            <a:r>
              <a:rPr lang="es-ES" dirty="0">
                <a:latin typeface="Sabon Bold" pitchFamily="2" charset="0"/>
              </a:rPr>
              <a:t>: MovieLens-1M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D2AFFD45-0A96-86DC-FFC4-A8319E7975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DB1CE94-0B47-3CB1-5815-E9FB2A7F845C}"/>
              </a:ext>
            </a:extLst>
          </p:cNvPr>
          <p:cNvSpPr/>
          <p:nvPr/>
        </p:nvSpPr>
        <p:spPr>
          <a:xfrm>
            <a:off x="1535502" y="1828800"/>
            <a:ext cx="9411420" cy="3200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Universidad de Barcelona">
            <a:extLst>
              <a:ext uri="{FF2B5EF4-FFF2-40B4-BE49-F238E27FC236}">
                <a16:creationId xmlns:a16="http://schemas.microsoft.com/office/drawing/2014/main" id="{FA681F59-7B71-8104-8947-59E61D57E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402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Dataset</a:t>
            </a:r>
            <a:r>
              <a:rPr lang="es-ES" dirty="0">
                <a:latin typeface="Sabon Bold" pitchFamily="2" charset="0"/>
              </a:rPr>
              <a:t>: MovieLens-1M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0784C60-3E3F-4A16-5787-DF9CCFDA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6B734702-9524-6101-BA45-BB66A693FB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346437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Contents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26005-0F5D-A0E0-1F04-BD9C4CCB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Systems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Introduction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general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concepts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Motivations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negative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of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marL="457200" lvl="1" indent="0">
              <a:buSzPct val="80000"/>
              <a:buNone/>
            </a:pP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Dataset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Identification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97358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Random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 users were completely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unbiased and irrational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, they would choose the items they interact with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by random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547BE2E6-0CD5-57F3-FF4A-F18C4AB78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840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Random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 users were completely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unbiased and irrational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, they would choose the items they interact with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by random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The previous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assumption is portrayed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in the Random model’s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FD8DDF9E-A02E-7776-FBBB-E1FEE05E61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72592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Random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If users were completely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unbiased and irrational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, they would choose the items they interact with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by random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The previous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assumption is portrayed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in the Random model’s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Therefore, the Random Recommender is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unbiased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in terms of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item popularity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8D70F1BB-2435-5586-5EB8-703BE4A55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26013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Random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Recommender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19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5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10784C60-3E3F-4A16-5787-DF9CCFDAD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58972C08-6853-16DC-9596-8D3820B6A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42462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Random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Recommender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B65E0EF2-CA2A-5132-2CFE-20831F897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1762" y="1304026"/>
            <a:ext cx="12192000" cy="4267200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74C688A2-6D5D-837C-1644-1774F94D0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2225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Interaction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Dataset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Characterization</a:t>
            </a:r>
            <a:endParaRPr lang="es-ES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58915C62-15B8-DAE0-CE24-029BB34F0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52" y="1295400"/>
            <a:ext cx="12192000" cy="4267200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2F656585-E57C-3014-EA50-D933EA20C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9360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Interaction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Characterization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0FE7339D-1D8E-B7C2-CB3A-16B42D48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346493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Interaction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Characterization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The difference in the distributions is a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univocal characterization of our interaction dataset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60C5B3E6-B9EE-6372-00AB-C2ED7FEE8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39938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Interaction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Characterization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The difference in the distributions is a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univocal characterization of our interaction dataset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We can conclude that the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users are not random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3CEB478F-C83A-F875-C265-BA83968C5E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477630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Interaction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Characterization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0768E-BCE8-137A-6C65-CC496DB5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49" y="2319492"/>
            <a:ext cx="8850702" cy="1448060"/>
          </a:xfrm>
          <a:prstGeom prst="rect">
            <a:avLst/>
          </a:prstGeom>
        </p:spPr>
      </p:pic>
      <p:pic>
        <p:nvPicPr>
          <p:cNvPr id="13" name="Picture 2" descr="Universidad de Barcelona">
            <a:extLst>
              <a:ext uri="{FF2B5EF4-FFF2-40B4-BE49-F238E27FC236}">
                <a16:creationId xmlns:a16="http://schemas.microsoft.com/office/drawing/2014/main" id="{387E8069-6A89-FCF8-3141-EE6BE45B1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4397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Contents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26005-0F5D-A0E0-1F04-BD9C4CCB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Systems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Introduction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general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concepts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Motivations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negative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of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marL="457200" lvl="1" indent="0">
              <a:buSzPct val="80000"/>
              <a:buNone/>
            </a:pP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Dataset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Identification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Interaction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dataset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characterization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Metric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definition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interaction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dataset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aggravation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Collaborative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Filtering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Systems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drift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28598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Interaction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Dataset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Characterization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5E0768E-BCE8-137A-6C65-CC496DB559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649" y="2319492"/>
            <a:ext cx="8850702" cy="144806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558075-CCB6-C1E9-B939-7D1CFACD7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6392" y="4051192"/>
            <a:ext cx="5479216" cy="1380261"/>
          </a:xfrm>
          <a:prstGeom prst="rect">
            <a:avLst/>
          </a:prstGeom>
        </p:spPr>
      </p:pic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B30990F1-DEE5-4ADD-145C-E6F434AA0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355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consciousness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describes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how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distant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are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from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acting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fully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randomly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Consciousness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of</a:t>
            </a:r>
            <a:r>
              <a:rPr lang="es-ES" dirty="0">
                <a:latin typeface="Sabon Bold" pitchFamily="2" charset="0"/>
              </a:rPr>
              <a:t> a </a:t>
            </a:r>
            <a:r>
              <a:rPr lang="es-ES" dirty="0" err="1">
                <a:latin typeface="Sabon Bold" pitchFamily="2" charset="0"/>
              </a:rPr>
              <a:t>Community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CF4BC1F-6364-FE34-D38F-24B9F6A01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39" y="2835916"/>
            <a:ext cx="4708722" cy="1186167"/>
          </a:xfrm>
          <a:prstGeom prst="rect">
            <a:avLst/>
          </a:prstGeom>
        </p:spPr>
      </p:pic>
      <p:pic>
        <p:nvPicPr>
          <p:cNvPr id="13" name="Picture 2" descr="Universidad de Barcelona">
            <a:extLst>
              <a:ext uri="{FF2B5EF4-FFF2-40B4-BE49-F238E27FC236}">
                <a16:creationId xmlns:a16="http://schemas.microsoft.com/office/drawing/2014/main" id="{F603E719-DC84-4CA3-AC17-55D35D34A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89402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consciousness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describes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how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distant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are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from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acting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fully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randomly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Consciousness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of</a:t>
            </a:r>
            <a:r>
              <a:rPr lang="es-ES" dirty="0">
                <a:latin typeface="Sabon Bold" pitchFamily="2" charset="0"/>
              </a:rPr>
              <a:t> a </a:t>
            </a:r>
            <a:r>
              <a:rPr lang="es-ES" dirty="0" err="1">
                <a:latin typeface="Sabon Bold" pitchFamily="2" charset="0"/>
              </a:rPr>
              <a:t>Community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C64A140-FC2F-786F-2008-EDC1576148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1639" y="2835916"/>
            <a:ext cx="4708722" cy="11861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C5349B-CE3C-E9F7-55E5-A572432278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5379" y="4022083"/>
            <a:ext cx="3721242" cy="1069322"/>
          </a:xfrm>
          <a:prstGeom prst="rect">
            <a:avLst/>
          </a:prstGeom>
        </p:spPr>
      </p:pic>
      <p:pic>
        <p:nvPicPr>
          <p:cNvPr id="12" name="Picture 2" descr="Universidad de Barcelona">
            <a:extLst>
              <a:ext uri="{FF2B5EF4-FFF2-40B4-BE49-F238E27FC236}">
                <a16:creationId xmlns:a16="http://schemas.microsoft.com/office/drawing/2014/main" id="{F216CE76-B53D-64E0-8BCC-08E63F7CA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863335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Itempop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25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5080C50-7781-3447-CE22-50F78CF514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8FE881FC-DF48-4DDD-BFA8-FE762933B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06742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Itempop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Itempop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popular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324C6B67-D679-6F3F-9233-CE82408716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4021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Itempop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Itempop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popular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directly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inherit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F25BC50D-A3CD-4681-0847-36F28426AF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907828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Itempop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Itempop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popular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directly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inherit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trivial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that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Itempop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E8E2523F-DCAF-ED78-C544-4291C6AE49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90532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Itempop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Itempop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popular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users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directly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inherit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expected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be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biased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0D86EA67-BA88-89E7-D594-08F7D73C49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05161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r>
              <a:rPr lang="es-ES" dirty="0">
                <a:latin typeface="Sabon Bold" pitchFamily="2" charset="0"/>
              </a:rPr>
              <a:t> in </a:t>
            </a:r>
            <a:r>
              <a:rPr lang="es-ES" dirty="0" err="1">
                <a:latin typeface="Sabon Bold" pitchFamily="2" charset="0"/>
              </a:rPr>
              <a:t>Itempop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12EE55-47FF-E09C-7739-0163CCE24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034E00EF-73ED-EA29-E6D7-3B72BDFBCD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44075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Bias Effect: popularity bias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27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2F9B22-B3D6-C18B-BE16-73E5216D8022}"/>
              </a:ext>
            </a:extLst>
          </p:cNvPr>
          <p:cNvSpPr txBox="1"/>
          <p:nvPr/>
        </p:nvSpPr>
        <p:spPr>
          <a:xfrm>
            <a:off x="1915064" y="1794294"/>
            <a:ext cx="41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Aggregated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Genre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8" name="Picture 2" descr="Universidad de Barcelona">
            <a:extLst>
              <a:ext uri="{FF2B5EF4-FFF2-40B4-BE49-F238E27FC236}">
                <a16:creationId xmlns:a16="http://schemas.microsoft.com/office/drawing/2014/main" id="{CBB65E23-0D63-D912-2428-865450929B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69065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Contents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BF926005-0F5D-A0E0-1F04-BD9C4CCB0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Systems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Introduction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general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concepts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Motivations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: 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negative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effects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of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marL="457200" lvl="1" indent="0">
              <a:buSzPct val="80000"/>
              <a:buNone/>
            </a:pP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Dataset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Analysis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Identification</a:t>
            </a:r>
            <a:endParaRPr lang="es-ES" sz="24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Interaction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dataset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characterization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Metric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definition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for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in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interaction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dataset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aggravation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by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Collaborative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Filtering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Recommender</a:t>
            </a:r>
            <a:r>
              <a:rPr lang="es-ES" sz="16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dirty="0" err="1">
                <a:latin typeface="Roboto Light" pitchFamily="2" charset="0"/>
                <a:ea typeface="Roboto Light" pitchFamily="2" charset="0"/>
              </a:rPr>
              <a:t>Systems</a:t>
            </a:r>
            <a:endParaRPr lang="es-ES" sz="1600" dirty="0">
              <a:latin typeface="Roboto Light" pitchFamily="2" charset="0"/>
              <a:ea typeface="Roboto Light" pitchFamily="2" charset="0"/>
            </a:endParaRPr>
          </a:p>
          <a:p>
            <a:pPr lvl="1">
              <a:buSzPct val="80000"/>
            </a:pP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1600" b="1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1600" b="1" dirty="0" err="1">
                <a:latin typeface="Roboto Light" pitchFamily="2" charset="0"/>
                <a:ea typeface="Roboto Light" pitchFamily="2" charset="0"/>
              </a:rPr>
              <a:t>drift</a:t>
            </a: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 marL="457200" lvl="1" indent="0">
              <a:buSzPct val="80000"/>
              <a:buNone/>
            </a:pPr>
            <a:endParaRPr lang="es-ES" sz="1600" b="1" dirty="0">
              <a:latin typeface="Roboto Light" pitchFamily="2" charset="0"/>
              <a:ea typeface="Roboto Light" pitchFamily="2" charset="0"/>
            </a:endParaRPr>
          </a:p>
          <a:p>
            <a:pPr>
              <a:buSzPct val="80000"/>
            </a:pP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State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of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the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Art: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Popularity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dirty="0" err="1">
                <a:latin typeface="Roboto Light" pitchFamily="2" charset="0"/>
                <a:ea typeface="Roboto Light" pitchFamily="2" charset="0"/>
              </a:rPr>
              <a:t>Bias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Mitigation</a:t>
            </a:r>
            <a:r>
              <a:rPr lang="es-ES" sz="2400" dirty="0">
                <a:latin typeface="Roboto Light" pitchFamily="2" charset="0"/>
                <a:ea typeface="Roboto Light" pitchFamily="2" charset="0"/>
              </a:rPr>
              <a:t> and </a:t>
            </a:r>
            <a:r>
              <a:rPr lang="es-ES" sz="2400" b="1" dirty="0" err="1">
                <a:latin typeface="Roboto Light" pitchFamily="2" charset="0"/>
                <a:ea typeface="Roboto Light" pitchFamily="2" charset="0"/>
              </a:rPr>
              <a:t>Leveraging</a:t>
            </a:r>
            <a:endParaRPr lang="en-US" sz="2400" b="1" dirty="0">
              <a:latin typeface="Roboto Light" pitchFamily="2" charset="0"/>
              <a:ea typeface="Robot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4128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Bias Effect: popularity bias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3A836-EFCA-42BC-EF03-755FB957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85" y="2001862"/>
            <a:ext cx="9258030" cy="135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2F9B22-B3D6-C18B-BE16-73E5216D8022}"/>
              </a:ext>
            </a:extLst>
          </p:cNvPr>
          <p:cNvSpPr txBox="1"/>
          <p:nvPr/>
        </p:nvSpPr>
        <p:spPr>
          <a:xfrm>
            <a:off x="1915064" y="1794294"/>
            <a:ext cx="41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Aggregated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Genre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DF1BD75A-DCA4-3F45-1CA6-416581D54B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409281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Bias Effect: popularity bias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3A836-EFCA-42BC-EF03-755FB957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85" y="2001862"/>
            <a:ext cx="9258030" cy="135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2F9B22-B3D6-C18B-BE16-73E5216D8022}"/>
              </a:ext>
            </a:extLst>
          </p:cNvPr>
          <p:cNvSpPr txBox="1"/>
          <p:nvPr/>
        </p:nvSpPr>
        <p:spPr>
          <a:xfrm>
            <a:off x="1915064" y="1794294"/>
            <a:ext cx="41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Aggregated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Genre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072B9-49D4-8C08-6D5A-8CD837F0F65B}"/>
              </a:ext>
            </a:extLst>
          </p:cNvPr>
          <p:cNvSpPr txBox="1"/>
          <p:nvPr/>
        </p:nvSpPr>
        <p:spPr>
          <a:xfrm>
            <a:off x="1915063" y="4032600"/>
            <a:ext cx="75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Bias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Effect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reflects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how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well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model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handles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bias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7AB720E0-C8E5-6E0C-CE89-9FD7873D7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63544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Bias Effect: popularity bias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13A836-EFCA-42BC-EF03-755FB9579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985" y="2001862"/>
            <a:ext cx="9258030" cy="135646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72F9B22-B3D6-C18B-BE16-73E5216D8022}"/>
              </a:ext>
            </a:extLst>
          </p:cNvPr>
          <p:cNvSpPr txBox="1"/>
          <p:nvPr/>
        </p:nvSpPr>
        <p:spPr>
          <a:xfrm>
            <a:off x="1915064" y="1794294"/>
            <a:ext cx="4180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Aggregated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Genre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072B9-49D4-8C08-6D5A-8CD837F0F65B}"/>
              </a:ext>
            </a:extLst>
          </p:cNvPr>
          <p:cNvSpPr txBox="1"/>
          <p:nvPr/>
        </p:nvSpPr>
        <p:spPr>
          <a:xfrm>
            <a:off x="1915063" y="4032600"/>
            <a:ext cx="75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Bias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Effect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reflects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how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well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model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handles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bias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A9F70-EE96-581F-B910-BACD52DF3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3365" y="4401932"/>
            <a:ext cx="5505270" cy="1291451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2804D5BA-147D-136B-3574-DA70384A0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071029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Bias Effect: popularity bias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28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072B9-49D4-8C08-6D5A-8CD837F0F65B}"/>
              </a:ext>
            </a:extLst>
          </p:cNvPr>
          <p:cNvSpPr txBox="1"/>
          <p:nvPr/>
        </p:nvSpPr>
        <p:spPr>
          <a:xfrm>
            <a:off x="1915063" y="1608584"/>
            <a:ext cx="75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Bias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Effect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reflects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how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well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model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handles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bias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A9F70-EE96-581F-B910-BACD52DF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65" y="1977916"/>
            <a:ext cx="5505270" cy="1291451"/>
          </a:xfrm>
          <a:prstGeom prst="rect">
            <a:avLst/>
          </a:prstGeom>
        </p:spPr>
      </p:pic>
      <p:pic>
        <p:nvPicPr>
          <p:cNvPr id="14" name="Picture 2" descr="Universidad de Barcelona">
            <a:extLst>
              <a:ext uri="{FF2B5EF4-FFF2-40B4-BE49-F238E27FC236}">
                <a16:creationId xmlns:a16="http://schemas.microsoft.com/office/drawing/2014/main" id="{1740CB38-3059-B5E9-63FF-7758DC3EA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01278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n-US" dirty="0">
                <a:latin typeface="Sabon Bold" pitchFamily="2" charset="0"/>
              </a:rPr>
              <a:t>Bias Effect: popularity bias identification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28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99072B9-49D4-8C08-6D5A-8CD837F0F65B}"/>
              </a:ext>
            </a:extLst>
          </p:cNvPr>
          <p:cNvSpPr txBox="1"/>
          <p:nvPr/>
        </p:nvSpPr>
        <p:spPr>
          <a:xfrm>
            <a:off x="1915063" y="1608584"/>
            <a:ext cx="7530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Bias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 </a:t>
            </a:r>
            <a:r>
              <a:rPr lang="es-ES" b="1" dirty="0" err="1">
                <a:latin typeface="Roboto" pitchFamily="2" charset="0"/>
                <a:ea typeface="Roboto" pitchFamily="2" charset="0"/>
              </a:rPr>
              <a:t>Effect</a:t>
            </a:r>
            <a:r>
              <a:rPr lang="es-ES" b="1" dirty="0">
                <a:latin typeface="Roboto" pitchFamily="2" charset="0"/>
                <a:ea typeface="Roboto" pitchFamily="2" charset="0"/>
              </a:rPr>
              <a:t>: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reflects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how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well</a:t>
            </a:r>
            <a:r>
              <a:rPr lang="es-ES" dirty="0">
                <a:latin typeface="Roboto" pitchFamily="2" charset="0"/>
                <a:ea typeface="Roboto" pitchFamily="2" charset="0"/>
              </a:rPr>
              <a:t> a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model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handles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popularity</a:t>
            </a:r>
            <a:r>
              <a:rPr lang="es-ES" dirty="0">
                <a:latin typeface="Roboto" pitchFamily="2" charset="0"/>
                <a:ea typeface="Roboto" pitchFamily="2" charset="0"/>
              </a:rPr>
              <a:t> </a:t>
            </a:r>
            <a:r>
              <a:rPr lang="es-ES" dirty="0" err="1">
                <a:latin typeface="Roboto" pitchFamily="2" charset="0"/>
                <a:ea typeface="Roboto" pitchFamily="2" charset="0"/>
              </a:rPr>
              <a:t>bias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A9F70-EE96-581F-B910-BACD52DF3D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3365" y="1977916"/>
            <a:ext cx="5505270" cy="1291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F50C50-F2CA-96D0-A25D-54E09025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5282" y="3588634"/>
            <a:ext cx="4901435" cy="895045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168B2B54-0C77-6235-3A91-79C1713683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882776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r>
              <a:rPr lang="es-ES" dirty="0">
                <a:latin typeface="Sabon Bold" pitchFamily="2" charset="0"/>
              </a:rPr>
              <a:t> in </a:t>
            </a:r>
            <a:r>
              <a:rPr lang="es-ES" dirty="0" err="1">
                <a:latin typeface="Sabon Bold" pitchFamily="2" charset="0"/>
              </a:rPr>
              <a:t>Itempop</a:t>
            </a:r>
            <a:endParaRPr lang="en-US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6EA9F70-EE96-581F-B910-BACD52DF3D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98607" y="2417863"/>
            <a:ext cx="5394785" cy="129145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F50C50-F2CA-96D0-A25D-54E0902516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324857" y="3374185"/>
            <a:ext cx="5358149" cy="1291451"/>
          </a:xfrm>
          <a:prstGeom prst="rect">
            <a:avLst/>
          </a:prstGeom>
        </p:spPr>
      </p:pic>
      <p:pic>
        <p:nvPicPr>
          <p:cNvPr id="10" name="Picture 2" descr="Universidad de Barcelona">
            <a:extLst>
              <a:ext uri="{FF2B5EF4-FFF2-40B4-BE49-F238E27FC236}">
                <a16:creationId xmlns:a16="http://schemas.microsoft.com/office/drawing/2014/main" id="{36812998-975E-3585-E11A-C1B6AEEA6B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369813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r>
              <a:rPr lang="es-ES" dirty="0">
                <a:latin typeface="Sabon Bold" pitchFamily="2" charset="0"/>
              </a:rPr>
              <a:t> in </a:t>
            </a:r>
            <a:r>
              <a:rPr lang="es-ES" dirty="0" err="1">
                <a:latin typeface="Sabon Bold" pitchFamily="2" charset="0"/>
              </a:rPr>
              <a:t>Itempop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5" name="Picture 4" descr="Chart&#10;&#10;Description automatically generated">
            <a:extLst>
              <a:ext uri="{FF2B5EF4-FFF2-40B4-BE49-F238E27FC236}">
                <a16:creationId xmlns:a16="http://schemas.microsoft.com/office/drawing/2014/main" id="{0412EE55-47FF-E09C-7739-0163CCE24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16F236F7-1589-44AF-9133-CA397B9D8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57213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4AF825A-3113-9464-C6B0-29B5BA0F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68951" cy="6180619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E8E57D1A-C030-16D1-FBDB-5FA1917183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53782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4AF825A-3113-9464-C6B0-29B5BA0F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68951" cy="6180619"/>
          </a:xfrm>
          <a:prstGeom prst="rect">
            <a:avLst/>
          </a:prstGeom>
        </p:spPr>
      </p:pic>
      <p:pic>
        <p:nvPicPr>
          <p:cNvPr id="5" name="Picture 4" descr="A picture containing chart&#10;&#10;Description automatically generated">
            <a:extLst>
              <a:ext uri="{FF2B5EF4-FFF2-40B4-BE49-F238E27FC236}">
                <a16:creationId xmlns:a16="http://schemas.microsoft.com/office/drawing/2014/main" id="{68C6048D-C8A5-B305-7F36-FC93F76CD4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83"/>
          <a:stretch/>
        </p:blipFill>
        <p:spPr>
          <a:xfrm>
            <a:off x="911524" y="1"/>
            <a:ext cx="10358747" cy="61075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8A2A69-25DF-C768-9D0E-55C7831EF3D6}"/>
              </a:ext>
            </a:extLst>
          </p:cNvPr>
          <p:cNvSpPr txBox="1"/>
          <p:nvPr/>
        </p:nvSpPr>
        <p:spPr>
          <a:xfrm>
            <a:off x="911524" y="6224262"/>
            <a:ext cx="213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Roboto" pitchFamily="2" charset="0"/>
                <a:ea typeface="Roboto" pitchFamily="2" charset="0"/>
              </a:rPr>
              <a:t>drama </a:t>
            </a:r>
            <a:r>
              <a:rPr lang="es-ES" sz="1600" dirty="0" err="1">
                <a:latin typeface="Roboto" pitchFamily="2" charset="0"/>
                <a:ea typeface="Roboto" pitchFamily="2" charset="0"/>
              </a:rPr>
              <a:t>items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BDA97951-70F5-FEA8-2B36-6B115A291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18276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4AF825A-3113-9464-C6B0-29B5BA0F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68951" cy="6180619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CB707DD-6C1D-835D-EBC4-4C3C752A5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71381" cy="6180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19A094-53A7-8E5F-EB87-DE5995D11E32}"/>
              </a:ext>
            </a:extLst>
          </p:cNvPr>
          <p:cNvSpPr txBox="1"/>
          <p:nvPr/>
        </p:nvSpPr>
        <p:spPr>
          <a:xfrm>
            <a:off x="911524" y="6224262"/>
            <a:ext cx="213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>
                <a:latin typeface="Roboto" pitchFamily="2" charset="0"/>
                <a:ea typeface="Roboto" pitchFamily="2" charset="0"/>
              </a:rPr>
              <a:t>romance </a:t>
            </a:r>
            <a:r>
              <a:rPr lang="es-ES" sz="1600" dirty="0" err="1">
                <a:latin typeface="Roboto" pitchFamily="2" charset="0"/>
                <a:ea typeface="Roboto" pitchFamily="2" charset="0"/>
              </a:rPr>
              <a:t>items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F0BC83E0-5080-D36B-94CC-488FFAA36D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08547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2182483" y="-1"/>
            <a:ext cx="1000951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241" y="2488720"/>
            <a:ext cx="9144000" cy="1880557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Recommender Systems and Popularity Bias</a:t>
            </a: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2A472B3D-2657-F29C-9BAC-2F4E1CF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" y="6349040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E4051-C4E2-EF22-BB5A-15F36712F798}"/>
              </a:ext>
            </a:extLst>
          </p:cNvPr>
          <p:cNvSpPr txBox="1"/>
          <p:nvPr/>
        </p:nvSpPr>
        <p:spPr>
          <a:xfrm>
            <a:off x="753554" y="6334817"/>
            <a:ext cx="12477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Sabon" panose="02020602060506020403" pitchFamily="18" charset="0"/>
              </a:rPr>
              <a:t>· </a:t>
            </a:r>
            <a:r>
              <a:rPr lang="en-US" dirty="0">
                <a:latin typeface="Sabon" panose="02020602060506020403" pitchFamily="18" charset="0"/>
              </a:rPr>
              <a:t>3</a:t>
            </a:r>
            <a:endParaRPr lang="es-ES" sz="18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199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4AF825A-3113-9464-C6B0-29B5BA0F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68951" cy="6180619"/>
          </a:xfrm>
          <a:prstGeom prst="rect">
            <a:avLst/>
          </a:prstGeom>
        </p:spPr>
      </p:pic>
      <p:pic>
        <p:nvPicPr>
          <p:cNvPr id="9" name="Picture 8" descr="Chart&#10;&#10;Description automatically generated with medium confidence">
            <a:extLst>
              <a:ext uri="{FF2B5EF4-FFF2-40B4-BE49-F238E27FC236}">
                <a16:creationId xmlns:a16="http://schemas.microsoft.com/office/drawing/2014/main" id="{CCB707DD-6C1D-835D-EBC4-4C3C752A55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71381" cy="618061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819A094-53A7-8E5F-EB87-DE5995D11E32}"/>
              </a:ext>
            </a:extLst>
          </p:cNvPr>
          <p:cNvSpPr txBox="1"/>
          <p:nvPr/>
        </p:nvSpPr>
        <p:spPr>
          <a:xfrm>
            <a:off x="911524" y="6224262"/>
            <a:ext cx="213072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600" dirty="0" err="1">
                <a:latin typeface="Roboto" pitchFamily="2" charset="0"/>
                <a:ea typeface="Roboto" pitchFamily="2" charset="0"/>
              </a:rPr>
              <a:t>sci</a:t>
            </a:r>
            <a:r>
              <a:rPr lang="es-ES" sz="1600" dirty="0">
                <a:latin typeface="Roboto" pitchFamily="2" charset="0"/>
                <a:ea typeface="Roboto" pitchFamily="2" charset="0"/>
              </a:rPr>
              <a:t>-fi </a:t>
            </a:r>
            <a:r>
              <a:rPr lang="es-ES" sz="1600" dirty="0" err="1">
                <a:latin typeface="Roboto" pitchFamily="2" charset="0"/>
                <a:ea typeface="Roboto" pitchFamily="2" charset="0"/>
              </a:rPr>
              <a:t>items</a:t>
            </a:r>
            <a:endParaRPr lang="en-US" sz="1600" dirty="0">
              <a:latin typeface="Roboto" pitchFamily="2" charset="0"/>
              <a:ea typeface="Roboto" pitchFamily="2" charset="0"/>
            </a:endParaRPr>
          </a:p>
        </p:txBody>
      </p:sp>
      <p:pic>
        <p:nvPicPr>
          <p:cNvPr id="5" name="Picture 4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1BFB253-A4AC-42D7-EEDE-A3241363E8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095" y="0"/>
            <a:ext cx="10396738" cy="6180619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FB41C100-517E-6E6F-73F1-457C8CB65F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501730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A picture containing chart&#10;&#10;Description automatically generated">
            <a:extLst>
              <a:ext uri="{FF2B5EF4-FFF2-40B4-BE49-F238E27FC236}">
                <a16:creationId xmlns:a16="http://schemas.microsoft.com/office/drawing/2014/main" id="{74AF825A-3113-9464-C6B0-29B5BA0F5F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524" y="0"/>
            <a:ext cx="10368951" cy="6180619"/>
          </a:xfrm>
          <a:prstGeom prst="rect">
            <a:avLst/>
          </a:prstGeom>
        </p:spPr>
      </p:pic>
      <p:pic>
        <p:nvPicPr>
          <p:cNvPr id="6" name="Picture 2" descr="Universidad de Barcelona">
            <a:extLst>
              <a:ext uri="{FF2B5EF4-FFF2-40B4-BE49-F238E27FC236}">
                <a16:creationId xmlns:a16="http://schemas.microsoft.com/office/drawing/2014/main" id="{CD297D07-C9F4-D249-4B99-E2CC2C0D4A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396186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r>
              <a:rPr lang="es-ES" dirty="0">
                <a:latin typeface="Sabon Bold" pitchFamily="2" charset="0"/>
              </a:rPr>
              <a:t> in </a:t>
            </a:r>
            <a:r>
              <a:rPr lang="es-ES" dirty="0" err="1">
                <a:latin typeface="Sabon Bold" pitchFamily="2" charset="0"/>
              </a:rPr>
              <a:t>Itempop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D36C5B4-C2D1-6C98-B421-DD3005397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26CE04E7-75DF-772D-2DD3-A48F2CBEE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34741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r>
              <a:rPr lang="es-ES" dirty="0">
                <a:latin typeface="Sabon Bold" pitchFamily="2" charset="0"/>
              </a:rPr>
              <a:t> in </a:t>
            </a:r>
            <a:r>
              <a:rPr lang="es-ES" dirty="0" err="1">
                <a:latin typeface="Sabon Bold" pitchFamily="2" charset="0"/>
              </a:rPr>
              <a:t>Itempop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38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2D36C5B4-C2D1-6C98-B421-DD3005397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95400"/>
            <a:ext cx="12192000" cy="4267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FD5C3F6-B656-3487-89C0-6986763CC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4762" y="5562600"/>
            <a:ext cx="4562475" cy="1190625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DEA0B4DB-9E21-FE3B-7FEA-A6E87C82F3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948301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Aggravation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Collaborative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Filtering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endParaRPr lang="en-US" sz="2400" b="1" i="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6DAF1614-F89D-382C-B0DE-F16F5B2FDE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872756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Aggravation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Collaborative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Filtering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Factorization Machine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: Recommender System that models the strength of each attribute of the interactions and the strength of the relationship between attributes.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DE8D02A2-7526-9D62-835B-A678A2228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69566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 fontScale="90000"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Aggravation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Collaborative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Filtering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Factorization Machine</a:t>
            </a:r>
            <a:r>
              <a:rPr lang="en-US" sz="2400" b="0" i="0" dirty="0"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: Recommender System that models the strength of each attribute of the interactions and the strength of the relationship between attributes.</a:t>
            </a:r>
          </a:p>
          <a:p>
            <a:pPr marL="0" indent="0">
              <a:buNone/>
            </a:pPr>
            <a:endParaRPr lang="en-US" sz="2400" b="0" i="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Factorization Machine with Graph Convolutional Embedding: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Enriched version of Factorization Machines that uses a Graph Convolutional Network instead of a regular embedding.</a:t>
            </a:r>
            <a:endParaRPr lang="en-US" sz="2400" b="1" i="0" dirty="0">
              <a:effectLst/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40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5E6E4ACF-C597-C0E2-84A1-119295893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886222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abon Bold" pitchFamily="2" charset="0"/>
              </a:rPr>
              <a:t>Bias Aggravation by Collaborative Filtering Recommender Systems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41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E03AD2-8F63-C14E-5C9D-C9E00FA7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/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Factorization Machine</a:t>
            </a:r>
            <a:endParaRPr lang="en-US" dirty="0">
              <a:latin typeface="Frutiger" panose="020B0500000000000000" pitchFamily="34" charset="0"/>
            </a:endParaRPr>
          </a:p>
        </p:txBody>
      </p:sp>
      <p:pic>
        <p:nvPicPr>
          <p:cNvPr id="13" name="Picture 12" descr="Chart&#10;&#10;Description automatically generated">
            <a:extLst>
              <a:ext uri="{FF2B5EF4-FFF2-40B4-BE49-F238E27FC236}">
                <a16:creationId xmlns:a16="http://schemas.microsoft.com/office/drawing/2014/main" id="{E2B405A0-F878-6CF3-EE9A-4A49529D54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32"/>
            <a:ext cx="12192000" cy="4267200"/>
          </a:xfrm>
          <a:prstGeom prst="rect">
            <a:avLst/>
          </a:prstGeom>
        </p:spPr>
      </p:pic>
      <p:pic>
        <p:nvPicPr>
          <p:cNvPr id="14" name="Picture 2" descr="Universidad de Barcelona">
            <a:extLst>
              <a:ext uri="{FF2B5EF4-FFF2-40B4-BE49-F238E27FC236}">
                <a16:creationId xmlns:a16="http://schemas.microsoft.com/office/drawing/2014/main" id="{D6BF491B-3711-A519-A945-7886560A2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28038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Sabon Bold" pitchFamily="2" charset="0"/>
              </a:rPr>
              <a:t>Bias Aggravation by Collaborative Filtering Recommender Systems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42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8E03AD2-8F63-C14E-5C9D-C9E00FA736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/>
          <a:lstStyle/>
          <a:p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Roboto Light" panose="02000000000000000000" pitchFamily="2" charset="0"/>
                <a:ea typeface="Roboto Light" panose="02000000000000000000" pitchFamily="2" charset="0"/>
                <a:cs typeface="+mn-cs"/>
              </a:rPr>
              <a:t>Factorization Machine with Graph Convolutional Embeddings</a:t>
            </a:r>
            <a:endParaRPr lang="en-US" dirty="0">
              <a:latin typeface="Frutiger" panose="020B0500000000000000" pitchFamily="34" charset="0"/>
            </a:endParaRP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2C078326-A78B-67A6-04DF-4E9D75462B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22632"/>
            <a:ext cx="12192000" cy="4267200"/>
          </a:xfrm>
          <a:prstGeom prst="rect">
            <a:avLst/>
          </a:prstGeom>
        </p:spPr>
      </p:pic>
      <p:pic>
        <p:nvPicPr>
          <p:cNvPr id="10" name="Picture 2" descr="Universidad de Barcelona">
            <a:extLst>
              <a:ext uri="{FF2B5EF4-FFF2-40B4-BE49-F238E27FC236}">
                <a16:creationId xmlns:a16="http://schemas.microsoft.com/office/drawing/2014/main" id="{6C0D1850-6D9E-C46E-38BC-8849145ABD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39629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Bias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Effects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for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all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Models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Itempop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Machine: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Convolutional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</a:t>
            </a: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43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5EE8837-1B16-A8CF-7DF2-D701C5F6B8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49319" y="2280012"/>
            <a:ext cx="4547435" cy="10886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F0A7802-51AB-9838-4F72-4A458D800D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44104" y="2262761"/>
            <a:ext cx="4516553" cy="108860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5623497-DC93-7637-33DA-42F3D4E15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9339" y="3700253"/>
            <a:ext cx="3851329" cy="79186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F233EDB-B764-57E5-9FBA-F306A4F286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3866" y="3639871"/>
            <a:ext cx="3522254" cy="8498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50FFB66-BFE1-A5F4-6E63-B288FAD8FC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45856" y="5093818"/>
            <a:ext cx="3304382" cy="875661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48CE9A-C1BC-8F93-A7E8-123E0495387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4063" y="5160754"/>
            <a:ext cx="3519367" cy="741787"/>
          </a:xfrm>
          <a:prstGeom prst="rect">
            <a:avLst/>
          </a:prstGeom>
        </p:spPr>
      </p:pic>
      <p:pic>
        <p:nvPicPr>
          <p:cNvPr id="17" name="Picture 2" descr="Universidad de Barcelona">
            <a:extLst>
              <a:ext uri="{FF2B5EF4-FFF2-40B4-BE49-F238E27FC236}">
                <a16:creationId xmlns:a16="http://schemas.microsoft.com/office/drawing/2014/main" id="{C76CAAF5-40F6-C16E-4ECF-DE42891FF2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1798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2F43D57-0470-EF8C-FF0A-B9330B55D440}"/>
              </a:ext>
            </a:extLst>
          </p:cNvPr>
          <p:cNvSpPr/>
          <p:nvPr/>
        </p:nvSpPr>
        <p:spPr>
          <a:xfrm>
            <a:off x="3063815" y="2586562"/>
            <a:ext cx="6064369" cy="3050428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614B64-FC9B-5509-DDB1-2705B6D23FFC}"/>
              </a:ext>
            </a:extLst>
          </p:cNvPr>
          <p:cNvSpPr txBox="1"/>
          <p:nvPr/>
        </p:nvSpPr>
        <p:spPr>
          <a:xfrm>
            <a:off x="3243532" y="2838090"/>
            <a:ext cx="1276709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b="1" dirty="0">
                <a:latin typeface="Roboto" pitchFamily="2" charset="0"/>
                <a:ea typeface="Roboto" pitchFamily="2" charset="0"/>
              </a:rPr>
              <a:t>Pablo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Irina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John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Markus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Karen</a:t>
            </a:r>
          </a:p>
          <a:p>
            <a:r>
              <a:rPr lang="es-ES" b="1" dirty="0" err="1">
                <a:latin typeface="Roboto" pitchFamily="2" charset="0"/>
                <a:ea typeface="Roboto" pitchFamily="2" charset="0"/>
              </a:rPr>
              <a:t>Jordan</a:t>
            </a:r>
            <a:endParaRPr lang="es-ES" b="1" dirty="0">
              <a:latin typeface="Roboto" pitchFamily="2" charset="0"/>
              <a:ea typeface="Roboto" pitchFamily="2" charset="0"/>
            </a:endParaRP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Sofia</a:t>
            </a:r>
          </a:p>
          <a:p>
            <a:r>
              <a:rPr lang="es-ES" b="1" dirty="0">
                <a:latin typeface="Roboto" pitchFamily="2" charset="0"/>
                <a:ea typeface="Roboto" pitchFamily="2" charset="0"/>
              </a:rPr>
              <a:t>Ada</a:t>
            </a:r>
          </a:p>
          <a:p>
            <a:r>
              <a:rPr lang="en-US" b="1" dirty="0" err="1">
                <a:latin typeface="Roboto" pitchFamily="2" charset="0"/>
                <a:ea typeface="Roboto" pitchFamily="2" charset="0"/>
              </a:rPr>
              <a:t>Czeslaw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4E40DD-89C7-78FE-E95C-366175CB7A67}"/>
              </a:ext>
            </a:extLst>
          </p:cNvPr>
          <p:cNvSpPr txBox="1"/>
          <p:nvPr/>
        </p:nvSpPr>
        <p:spPr>
          <a:xfrm>
            <a:off x="4413849" y="2838089"/>
            <a:ext cx="1357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b="1" dirty="0">
                <a:latin typeface="Roboto" pitchFamily="2" charset="0"/>
                <a:ea typeface="Roboto" pitchFamily="2" charset="0"/>
              </a:rPr>
              <a:t>López</a:t>
            </a:r>
          </a:p>
          <a:p>
            <a:pPr algn="ctr"/>
            <a:r>
              <a:rPr lang="es-ES" b="1" dirty="0" err="1">
                <a:latin typeface="Roboto" pitchFamily="2" charset="0"/>
                <a:ea typeface="Roboto" pitchFamily="2" charset="0"/>
              </a:rPr>
              <a:t>Kournikova</a:t>
            </a:r>
            <a:endParaRPr lang="es-ES" b="1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b="1" dirty="0">
                <a:latin typeface="Roboto" pitchFamily="2" charset="0"/>
                <a:ea typeface="Roboto" pitchFamily="2" charset="0"/>
              </a:rPr>
              <a:t>Smith</a:t>
            </a:r>
          </a:p>
          <a:p>
            <a:pPr algn="ctr"/>
            <a:r>
              <a:rPr lang="es-ES" b="1" dirty="0">
                <a:latin typeface="Roboto" pitchFamily="2" charset="0"/>
                <a:ea typeface="Roboto" pitchFamily="2" charset="0"/>
              </a:rPr>
              <a:t>Erikson</a:t>
            </a:r>
          </a:p>
          <a:p>
            <a:pPr algn="ctr"/>
            <a:r>
              <a:rPr lang="es-ES" b="1" dirty="0">
                <a:latin typeface="Roboto" pitchFamily="2" charset="0"/>
                <a:ea typeface="Roboto" pitchFamily="2" charset="0"/>
              </a:rPr>
              <a:t>Schmidt</a:t>
            </a:r>
          </a:p>
          <a:p>
            <a:pPr algn="ctr"/>
            <a:r>
              <a:rPr lang="es-ES" b="1" dirty="0">
                <a:latin typeface="Roboto" pitchFamily="2" charset="0"/>
                <a:ea typeface="Roboto" pitchFamily="2" charset="0"/>
              </a:rPr>
              <a:t>Carter</a:t>
            </a:r>
          </a:p>
          <a:p>
            <a:pPr algn="ctr"/>
            <a:r>
              <a:rPr lang="es-ES" b="1" dirty="0" err="1">
                <a:latin typeface="Roboto" pitchFamily="2" charset="0"/>
                <a:ea typeface="Roboto" pitchFamily="2" charset="0"/>
              </a:rPr>
              <a:t>Dobromir</a:t>
            </a:r>
            <a:endParaRPr lang="es-ES" b="1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b="1" dirty="0" err="1">
                <a:latin typeface="Roboto" pitchFamily="2" charset="0"/>
                <a:ea typeface="Roboto" pitchFamily="2" charset="0"/>
              </a:rPr>
              <a:t>Okeke</a:t>
            </a:r>
            <a:endParaRPr lang="es-ES" b="1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n-US" b="1" dirty="0" err="1">
                <a:latin typeface="Roboto" pitchFamily="2" charset="0"/>
                <a:ea typeface="Roboto" pitchFamily="2" charset="0"/>
              </a:rPr>
              <a:t>Novotný</a:t>
            </a:r>
            <a:endParaRPr lang="en-US" b="1" dirty="0">
              <a:latin typeface="Roboto" pitchFamily="2" charset="0"/>
              <a:ea typeface="Roboto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DE77DC-21FA-8E67-F1A1-84DBF612C15E}"/>
              </a:ext>
            </a:extLst>
          </p:cNvPr>
          <p:cNvSpPr txBox="1"/>
          <p:nvPr/>
        </p:nvSpPr>
        <p:spPr>
          <a:xfrm>
            <a:off x="5977740" y="2838089"/>
            <a:ext cx="1357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M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F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M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M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F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M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F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F</a:t>
            </a:r>
          </a:p>
          <a:p>
            <a:pPr algn="ctr"/>
            <a:r>
              <a:rPr lang="en-US" dirty="0">
                <a:latin typeface="Roboto" pitchFamily="2" charset="0"/>
                <a:ea typeface="Roboto" pitchFamily="2" charset="0"/>
              </a:rPr>
              <a:t>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E8BA9D-0A05-DA42-33F1-89E34CD7135A}"/>
              </a:ext>
            </a:extLst>
          </p:cNvPr>
          <p:cNvSpPr txBox="1"/>
          <p:nvPr/>
        </p:nvSpPr>
        <p:spPr>
          <a:xfrm>
            <a:off x="6656355" y="2836366"/>
            <a:ext cx="1357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32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26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17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45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52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25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41</a:t>
            </a: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34</a:t>
            </a:r>
          </a:p>
          <a:p>
            <a:pPr algn="ctr"/>
            <a:r>
              <a:rPr lang="en-US" dirty="0">
                <a:latin typeface="Roboto" pitchFamily="2" charset="0"/>
                <a:ea typeface="Roboto" pitchFamily="2" charset="0"/>
              </a:rPr>
              <a:t>57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CDFE2E-1EAE-B9DE-80E0-744C3B611EFF}"/>
              </a:ext>
            </a:extLst>
          </p:cNvPr>
          <p:cNvSpPr txBox="1"/>
          <p:nvPr/>
        </p:nvSpPr>
        <p:spPr>
          <a:xfrm>
            <a:off x="7637966" y="2838089"/>
            <a:ext cx="135722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latin typeface="Roboto" pitchFamily="2" charset="0"/>
                <a:ea typeface="Roboto" pitchFamily="2" charset="0"/>
              </a:rPr>
              <a:t>Spain</a:t>
            </a:r>
            <a:endParaRPr lang="es-ES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dirty="0" err="1">
                <a:latin typeface="Roboto" pitchFamily="2" charset="0"/>
                <a:ea typeface="Roboto" pitchFamily="2" charset="0"/>
              </a:rPr>
              <a:t>Ukraine</a:t>
            </a:r>
            <a:endParaRPr lang="es-ES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UK</a:t>
            </a:r>
          </a:p>
          <a:p>
            <a:pPr algn="ctr"/>
            <a:r>
              <a:rPr lang="es-ES" dirty="0" err="1">
                <a:latin typeface="Roboto" pitchFamily="2" charset="0"/>
                <a:ea typeface="Roboto" pitchFamily="2" charset="0"/>
              </a:rPr>
              <a:t>Sweden</a:t>
            </a:r>
            <a:endParaRPr lang="es-ES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dirty="0" err="1">
                <a:latin typeface="Roboto" pitchFamily="2" charset="0"/>
                <a:ea typeface="Roboto" pitchFamily="2" charset="0"/>
              </a:rPr>
              <a:t>Germany</a:t>
            </a:r>
            <a:endParaRPr lang="es-ES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USA</a:t>
            </a:r>
          </a:p>
          <a:p>
            <a:pPr algn="ctr"/>
            <a:r>
              <a:rPr lang="es-ES" dirty="0" err="1">
                <a:latin typeface="Roboto" pitchFamily="2" charset="0"/>
                <a:ea typeface="Roboto" pitchFamily="2" charset="0"/>
              </a:rPr>
              <a:t>Hungary</a:t>
            </a:r>
            <a:endParaRPr lang="es-ES" dirty="0">
              <a:latin typeface="Roboto" pitchFamily="2" charset="0"/>
              <a:ea typeface="Roboto" pitchFamily="2" charset="0"/>
            </a:endParaRPr>
          </a:p>
          <a:p>
            <a:pPr algn="ctr"/>
            <a:r>
              <a:rPr lang="es-ES" dirty="0">
                <a:latin typeface="Roboto" pitchFamily="2" charset="0"/>
                <a:ea typeface="Roboto" pitchFamily="2" charset="0"/>
              </a:rPr>
              <a:t>Nigeria</a:t>
            </a:r>
          </a:p>
          <a:p>
            <a:pPr algn="ctr"/>
            <a:r>
              <a:rPr lang="en-US" dirty="0">
                <a:latin typeface="Roboto" pitchFamily="2" charset="0"/>
                <a:ea typeface="Roboto" pitchFamily="2" charset="0"/>
              </a:rPr>
              <a:t>Czech R.</a:t>
            </a:r>
          </a:p>
        </p:txBody>
      </p:sp>
    </p:spTree>
    <p:extLst>
      <p:ext uri="{BB962C8B-B14F-4D97-AF65-F5344CB8AC3E}">
        <p14:creationId xmlns:p14="http://schemas.microsoft.com/office/powerpoint/2010/main" val="145305135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Drift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44</a:t>
            </a:r>
            <a:endParaRPr lang="es-ES" sz="1400" dirty="0">
              <a:latin typeface="Sabon" panose="02020602060506020403" pitchFamily="18" charset="0"/>
            </a:endParaRP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095F3A0-D00E-7638-0D78-B3B98139B8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1FB32A39-EE3F-2BA2-B218-3CC8C61D6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694259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Drift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It is intuitive to think that item popularity is dynamic and changes over time.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91802D6E-26E7-F0ED-B0E3-CFC1721E95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7486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Popularity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Drift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It is intuitive to think that item popularity is dynamic and changes over time.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Drift of Popularity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measures the change of item popularities between two periods of time in our dataset.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C37B44-3E05-F548-1262-7FD319187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9840" y="3779927"/>
            <a:ext cx="3952320" cy="2539830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8C3AF793-A960-2D27-64E4-EB698DA1C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303899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Bias</a:t>
            </a:r>
            <a:r>
              <a:rPr lang="es-ES" dirty="0">
                <a:latin typeface="Sabon Bold" pitchFamily="2" charset="0"/>
              </a:rPr>
              <a:t> and </a:t>
            </a:r>
            <a:r>
              <a:rPr lang="es-ES" dirty="0" err="1">
                <a:latin typeface="Sabon Bold" pitchFamily="2" charset="0"/>
              </a:rPr>
              <a:t>Popularity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Drift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45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AEEECAF-A7C5-1143-C3D1-786E4C278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927838"/>
            <a:ext cx="3036677" cy="19514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46BA872-601B-B06C-B17E-5FFE7C1DA5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4396" y="2624735"/>
            <a:ext cx="8228888" cy="2557627"/>
          </a:xfrm>
          <a:prstGeom prst="rect">
            <a:avLst/>
          </a:prstGeom>
        </p:spPr>
      </p:pic>
      <p:pic>
        <p:nvPicPr>
          <p:cNvPr id="10" name="Picture 2" descr="Universidad de Barcelona">
            <a:extLst>
              <a:ext uri="{FF2B5EF4-FFF2-40B4-BE49-F238E27FC236}">
                <a16:creationId xmlns:a16="http://schemas.microsoft.com/office/drawing/2014/main" id="{E6806D6B-6B14-2D60-C7F0-D8C189A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40656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74FFE08C-5106-B136-F025-6F29777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B6D1E43-C857-A328-316D-CD8B839FDE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399656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Hit Ratio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(HR): Computes the ratio of true samples among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74FFE08C-5106-B136-F025-6F29777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52269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Hit Ratio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(HR): Computes the ratio of true samples among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Normalized Discounted Cumulative Gain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(NDCG): Evaluates the positions in which the test samples are included in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Ranking quality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74FFE08C-5106-B136-F025-6F29777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795172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Hit Ratio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(HR): Computes the ratio of true samples among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Normalized Discounted Cumulative Gain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(NDCG): Evaluates the positions in which the test samples are included in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Ranking quality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Coverage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Analyses the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diversity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among recommended items.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74FFE08C-5106-B136-F025-6F29777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584476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sz="3600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Hit Ratio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(HR): Computes the ratio of true samples among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Normalized Discounted Cumulative Gain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(NDCG): Evaluates the positions in which the test samples are included in the top k recommendations for each user.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Ranking quality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Coverage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: Analyses the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diversity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among recommended items.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Inverse Propensity Score 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(IPS): Describes the </a:t>
            </a:r>
            <a:r>
              <a:rPr lang="en-U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of the items that are recommended.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46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74FFE08C-5106-B136-F025-6F29777FE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072091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Results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47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9AAC-5827-8E94-F6E2-A12611E0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2542345"/>
            <a:ext cx="9763125" cy="2428875"/>
          </a:xfrm>
          <a:prstGeom prst="rect">
            <a:avLst/>
          </a:prstGeom>
        </p:spPr>
      </p:pic>
      <p:pic>
        <p:nvPicPr>
          <p:cNvPr id="11" name="Picture 2" descr="Universidad de Barcelona">
            <a:extLst>
              <a:ext uri="{FF2B5EF4-FFF2-40B4-BE49-F238E27FC236}">
                <a16:creationId xmlns:a16="http://schemas.microsoft.com/office/drawing/2014/main" id="{40467070-8DBC-5B4D-062B-4936201FD9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609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Recommender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Systems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C11AE641-9A32-8079-0620-C10B229C23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46122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E107926-0C94-DA6C-5744-48C0A0205ECD}"/>
              </a:ext>
            </a:extLst>
          </p:cNvPr>
          <p:cNvSpPr/>
          <p:nvPr/>
        </p:nvSpPr>
        <p:spPr>
          <a:xfrm>
            <a:off x="411194" y="1626080"/>
            <a:ext cx="2280248" cy="1146984"/>
          </a:xfrm>
          <a:prstGeom prst="roundRect">
            <a:avLst>
              <a:gd name="adj" fmla="val 9251"/>
            </a:avLst>
          </a:prstGeom>
          <a:solidFill>
            <a:schemeClr val="bg2"/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 err="1">
                <a:solidFill>
                  <a:schemeClr val="tx1"/>
                </a:solidFill>
                <a:latin typeface="Roboto" pitchFamily="2" charset="0"/>
                <a:ea typeface="Roboto" pitchFamily="2" charset="0"/>
              </a:rPr>
              <a:t>Users</a:t>
            </a:r>
            <a:endParaRPr lang="en-US" b="1" dirty="0">
              <a:solidFill>
                <a:schemeClr val="tx1"/>
              </a:solidFill>
              <a:latin typeface="Roboto" pitchFamily="2" charset="0"/>
              <a:ea typeface="Robot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41243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latin typeface="Sabon Bold" pitchFamily="2" charset="0"/>
              </a:rPr>
              <a:t>Results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48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2A59AAC-5827-8E94-F6E2-A12611E03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883" y="1132967"/>
            <a:ext cx="9763125" cy="24288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314B22-6F8C-8A88-F865-E0372687A3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1042" y="3561842"/>
            <a:ext cx="9744075" cy="2409825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57C0C41F-27D4-5473-0266-EB092F3A28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215509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models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9E1986DB-47A8-269C-5CFC-47E2AB57D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196782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models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Consistent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done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through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metric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29CB3D36-83CB-2F2A-2491-8D87DA12E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49651648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models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Consistent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done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through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metric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Convolutional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achieves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better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in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terms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and ranking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quality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worsening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much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pPr marL="0" indent="0">
              <a:buNone/>
            </a:pPr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6F6759EC-5202-49F2-B3D7-657EA549DD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7559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Results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>
            <a:normAutofit/>
          </a:bodyPr>
          <a:lstStyle/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most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popularity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aware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System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tested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models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Consistent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analysis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done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through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metric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  <a:p>
            <a:pPr marL="0" indent="0">
              <a:buNone/>
            </a:pP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Factorization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Machine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Graph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Convolutional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Embeddings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achieves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better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recommendations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in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terms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of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and ranking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quality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,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without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worsening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bias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effect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too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much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endParaRPr lang="es-ES" sz="2400" b="1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Expected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b="1" dirty="0" err="1">
                <a:latin typeface="Roboto Light" panose="02000000000000000000" pitchFamily="2" charset="0"/>
                <a:ea typeface="Roboto Light" panose="02000000000000000000" pitchFamily="2" charset="0"/>
              </a:rPr>
              <a:t>trade</a:t>
            </a:r>
            <a:r>
              <a:rPr lang="es-ES" sz="2400" b="1" dirty="0">
                <a:latin typeface="Roboto Light" panose="02000000000000000000" pitchFamily="2" charset="0"/>
                <a:ea typeface="Roboto Light" panose="02000000000000000000" pitchFamily="2" charset="0"/>
              </a:rPr>
              <a:t>-off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between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accuracy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and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recommending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unpopular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items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49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2" descr="Universidad de Barcelona">
            <a:extLst>
              <a:ext uri="{FF2B5EF4-FFF2-40B4-BE49-F238E27FC236}">
                <a16:creationId xmlns:a16="http://schemas.microsoft.com/office/drawing/2014/main" id="{C3C42747-6C0A-6E28-BB94-73A2BA25F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03803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F6ACDF7-2BE8-B3D4-C58F-85DA313656AA}"/>
              </a:ext>
            </a:extLst>
          </p:cNvPr>
          <p:cNvSpPr/>
          <p:nvPr/>
        </p:nvSpPr>
        <p:spPr>
          <a:xfrm>
            <a:off x="2182483" y="-1"/>
            <a:ext cx="10009517" cy="6858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59CF6B-FBCA-FF5C-2EAA-AEE324A6BB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15241" y="2488720"/>
            <a:ext cx="9144000" cy="1880557"/>
          </a:xfrm>
        </p:spPr>
        <p:txBody>
          <a:bodyPr anchor="ctr"/>
          <a:lstStyle/>
          <a:p>
            <a:r>
              <a:rPr lang="en-US" dirty="0">
                <a:solidFill>
                  <a:schemeClr val="bg1"/>
                </a:solidFill>
                <a:latin typeface="Sabon Bold" pitchFamily="2" charset="0"/>
              </a:rPr>
              <a:t>Popularity Bias Mitigation and Leveraging</a:t>
            </a:r>
            <a:endParaRPr lang="es-ES" dirty="0">
              <a:solidFill>
                <a:schemeClr val="bg1"/>
              </a:solidFill>
              <a:latin typeface="Sabon Bold" pitchFamily="2" charset="0"/>
            </a:endParaRPr>
          </a:p>
        </p:txBody>
      </p:sp>
      <p:pic>
        <p:nvPicPr>
          <p:cNvPr id="7" name="Picture 2" descr="Universidad de Barcelona">
            <a:extLst>
              <a:ext uri="{FF2B5EF4-FFF2-40B4-BE49-F238E27FC236}">
                <a16:creationId xmlns:a16="http://schemas.microsoft.com/office/drawing/2014/main" id="{2A472B3D-2657-F29C-9BAC-2F4E1CFB8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349" y="6349040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FE4051-C4E2-EF22-BB5A-15F36712F798}"/>
              </a:ext>
            </a:extLst>
          </p:cNvPr>
          <p:cNvSpPr txBox="1"/>
          <p:nvPr/>
        </p:nvSpPr>
        <p:spPr>
          <a:xfrm>
            <a:off x="753554" y="6334817"/>
            <a:ext cx="1325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800" dirty="0">
                <a:latin typeface="Sabon" panose="02020602060506020403" pitchFamily="18" charset="0"/>
              </a:rPr>
              <a:t>· </a:t>
            </a:r>
            <a:r>
              <a:rPr lang="en-US" dirty="0">
                <a:latin typeface="Sabon" panose="02020602060506020403" pitchFamily="18" charset="0"/>
              </a:rPr>
              <a:t>50</a:t>
            </a:r>
            <a:endParaRPr lang="es-ES" sz="1800" dirty="0">
              <a:latin typeface="Sabon" panose="020206020605060204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317334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80F63612-2E82-8981-E4E8-B4604185E4FF}"/>
              </a:ext>
            </a:extLst>
          </p:cNvPr>
          <p:cNvSpPr/>
          <p:nvPr/>
        </p:nvSpPr>
        <p:spPr>
          <a:xfrm>
            <a:off x="0" y="1"/>
            <a:ext cx="12192000" cy="134572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CEC9EB0-01DD-57FE-1FC9-18AF600CD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Inverse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Propensity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</a:t>
            </a:r>
            <a:r>
              <a:rPr lang="es-ES" dirty="0" err="1">
                <a:solidFill>
                  <a:schemeClr val="bg1"/>
                </a:solidFill>
                <a:latin typeface="Sabon Bold" pitchFamily="2" charset="0"/>
              </a:rPr>
              <a:t>Scoring</a:t>
            </a:r>
            <a:r>
              <a:rPr lang="es-ES" dirty="0">
                <a:solidFill>
                  <a:schemeClr val="bg1"/>
                </a:solidFill>
                <a:latin typeface="Sabon Bold" pitchFamily="2" charset="0"/>
              </a:rPr>
              <a:t> (IPS)</a:t>
            </a:r>
            <a:endParaRPr lang="en-US" sz="3600" dirty="0">
              <a:solidFill>
                <a:schemeClr val="bg1"/>
              </a:solidFill>
              <a:latin typeface="Sabon Bold" pitchFamily="2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71EC5-FEA5-0853-3043-F43E177A61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0515"/>
            <a:ext cx="10515600" cy="4351338"/>
          </a:xfrm>
        </p:spPr>
        <p:txBody>
          <a:bodyPr/>
          <a:lstStyle/>
          <a:p>
            <a:r>
              <a:rPr lang="en-US" dirty="0">
                <a:latin typeface="Roboto Light" panose="02000000000000000000" pitchFamily="2" charset="0"/>
                <a:ea typeface="Roboto Light" panose="02000000000000000000" pitchFamily="2" charset="0"/>
              </a:rPr>
              <a:t>Giving those samples involving popular items a lower weight to compensate the long tail distribution in the dataset.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FDE85E-8D93-1131-B5E0-835A27D53587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51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121072-2F6E-50CD-F5B8-ED482DEEC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2088" y="3187460"/>
            <a:ext cx="4147824" cy="2589956"/>
          </a:xfrm>
          <a:prstGeom prst="rect">
            <a:avLst/>
          </a:prstGeom>
        </p:spPr>
      </p:pic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1578DDCD-FA54-F8B5-A148-E8EFF1031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8059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Costly computation of the </a:t>
            </a:r>
            <a:r>
              <a:rPr lang="en-US" sz="2400" i="1" dirty="0">
                <a:latin typeface="Roboto Light" panose="02000000000000000000" pitchFamily="2" charset="0"/>
                <a:ea typeface="Roboto Light" panose="02000000000000000000" pitchFamily="2" charset="0"/>
              </a:rPr>
              <a:t>true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propensity scores.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Inverse </a:t>
            </a:r>
            <a:r>
              <a:rPr lang="es-ES" dirty="0" err="1">
                <a:latin typeface="Sabon Bold" pitchFamily="2" charset="0"/>
              </a:rPr>
              <a:t>Propensity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Scoring</a:t>
            </a:r>
            <a:r>
              <a:rPr lang="es-ES" dirty="0">
                <a:latin typeface="Sabon Bold" pitchFamily="2" charset="0"/>
              </a:rPr>
              <a:t> (IPS)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06AC6060-1022-4DFD-6179-18905BDED6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680789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Costly computation of the </a:t>
            </a:r>
            <a:r>
              <a:rPr lang="en-US" sz="2400" i="1" dirty="0">
                <a:latin typeface="Roboto Light" panose="02000000000000000000" pitchFamily="2" charset="0"/>
                <a:ea typeface="Roboto Light" panose="02000000000000000000" pitchFamily="2" charset="0"/>
              </a:rPr>
              <a:t>true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propensity scores.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Approaches that compute adequate approximations.</a:t>
            </a:r>
          </a:p>
          <a:p>
            <a:pPr marL="0" indent="0">
              <a:buNone/>
            </a:pPr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Inverse </a:t>
            </a:r>
            <a:r>
              <a:rPr lang="es-ES" dirty="0" err="1">
                <a:latin typeface="Sabon Bold" pitchFamily="2" charset="0"/>
              </a:rPr>
              <a:t>Propensity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Scoring</a:t>
            </a:r>
            <a:r>
              <a:rPr lang="es-ES" dirty="0">
                <a:latin typeface="Sabon Bold" pitchFamily="2" charset="0"/>
              </a:rPr>
              <a:t> (IPS)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361729E7-B34E-7CCB-1922-B8507D206C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472904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C6E50-0F1E-F03F-2749-A4F1BDF6A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7864"/>
            <a:ext cx="10515600" cy="4796737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Costly computation of the </a:t>
            </a:r>
            <a:r>
              <a:rPr lang="en-US" sz="2400" i="1" dirty="0">
                <a:latin typeface="Roboto Light" panose="02000000000000000000" pitchFamily="2" charset="0"/>
                <a:ea typeface="Roboto Light" panose="02000000000000000000" pitchFamily="2" charset="0"/>
              </a:rPr>
              <a:t>true</a:t>
            </a:r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propensity scores.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Approaches that compute adequate approximations.</a:t>
            </a:r>
          </a:p>
          <a:p>
            <a:endParaRPr lang="en-U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  <a:p>
            <a:r>
              <a:rPr lang="en-U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IPS presents a high variance problem.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702E403-72DF-B565-9678-A1CCB5FBF549}"/>
              </a:ext>
            </a:extLst>
          </p:cNvPr>
          <p:cNvSpPr/>
          <p:nvPr/>
        </p:nvSpPr>
        <p:spPr>
          <a:xfrm>
            <a:off x="-77640" y="-103517"/>
            <a:ext cx="646983" cy="707366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orthographicFront"/>
            <a:lightRig rig="soft" dir="t"/>
          </a:scene3d>
          <a:sp3d prstMaterial="flat">
            <a:bevelT w="152400" h="50800" prst="softRound"/>
            <a:bevelB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C36CCDA-0BD1-D916-255C-38D212849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5695"/>
            <a:ext cx="10515600" cy="894332"/>
          </a:xfrm>
        </p:spPr>
        <p:txBody>
          <a:bodyPr>
            <a:normAutofit/>
          </a:bodyPr>
          <a:lstStyle/>
          <a:p>
            <a:r>
              <a:rPr lang="es-ES" dirty="0">
                <a:latin typeface="Sabon Bold" pitchFamily="2" charset="0"/>
              </a:rPr>
              <a:t>Inverse </a:t>
            </a:r>
            <a:r>
              <a:rPr lang="es-ES" dirty="0" err="1">
                <a:latin typeface="Sabon Bold" pitchFamily="2" charset="0"/>
              </a:rPr>
              <a:t>Propensity</a:t>
            </a:r>
            <a:r>
              <a:rPr lang="es-ES" dirty="0">
                <a:latin typeface="Sabon Bold" pitchFamily="2" charset="0"/>
              </a:rPr>
              <a:t> </a:t>
            </a:r>
            <a:r>
              <a:rPr lang="es-ES" dirty="0" err="1">
                <a:latin typeface="Sabon Bold" pitchFamily="2" charset="0"/>
              </a:rPr>
              <a:t>Scoring</a:t>
            </a:r>
            <a:r>
              <a:rPr lang="es-ES" dirty="0">
                <a:latin typeface="Sabon Bold" pitchFamily="2" charset="0"/>
              </a:rPr>
              <a:t> (IPS)</a:t>
            </a:r>
            <a:endParaRPr lang="en-US" sz="3600" dirty="0">
              <a:latin typeface="Sabon Bold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9FA1D7-012B-97CD-1CDE-9AED57C99C20}"/>
              </a:ext>
            </a:extLst>
          </p:cNvPr>
          <p:cNvSpPr txBox="1"/>
          <p:nvPr/>
        </p:nvSpPr>
        <p:spPr>
          <a:xfrm>
            <a:off x="9756476" y="6393539"/>
            <a:ext cx="2216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latin typeface="Sabon" panose="02020602060506020403" pitchFamily="18" charset="0"/>
              </a:rPr>
              <a:t>· 52</a:t>
            </a:r>
            <a:endParaRPr lang="es-ES" sz="1400" dirty="0">
              <a:latin typeface="Sabon" panose="02020602060506020403" pitchFamily="18" charset="0"/>
            </a:endParaRPr>
          </a:p>
        </p:txBody>
      </p:sp>
      <p:pic>
        <p:nvPicPr>
          <p:cNvPr id="9" name="Picture 2" descr="Universidad de Barcelona">
            <a:extLst>
              <a:ext uri="{FF2B5EF4-FFF2-40B4-BE49-F238E27FC236}">
                <a16:creationId xmlns:a16="http://schemas.microsoft.com/office/drawing/2014/main" id="{178056F0-34BB-9B96-27F4-B050F2A05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77114" y="6367661"/>
            <a:ext cx="1247773" cy="3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57596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3478</TotalTime>
  <Words>2952</Words>
  <Application>Microsoft Office PowerPoint</Application>
  <PresentationFormat>Widescreen</PresentationFormat>
  <Paragraphs>686</Paragraphs>
  <Slides>129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129</vt:i4>
      </vt:variant>
    </vt:vector>
  </HeadingPairs>
  <TitlesOfParts>
    <vt:vector size="139" baseType="lpstr">
      <vt:lpstr>Arial</vt:lpstr>
      <vt:lpstr>Calibri</vt:lpstr>
      <vt:lpstr>Calibri Light</vt:lpstr>
      <vt:lpstr>Frutiger</vt:lpstr>
      <vt:lpstr>Roboto</vt:lpstr>
      <vt:lpstr>Roboto Light</vt:lpstr>
      <vt:lpstr>Sabon</vt:lpstr>
      <vt:lpstr>Sabon Bold</vt:lpstr>
      <vt:lpstr>Office Theme</vt:lpstr>
      <vt:lpstr>Bitmap Image</vt:lpstr>
      <vt:lpstr>Popularity Bias in Recommender Systems</vt:lpstr>
      <vt:lpstr>Contents</vt:lpstr>
      <vt:lpstr>Contents</vt:lpstr>
      <vt:lpstr>Contents</vt:lpstr>
      <vt:lpstr>Contents</vt:lpstr>
      <vt:lpstr>Contents</vt:lpstr>
      <vt:lpstr>Recommender Systems and Popularity Bias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Recommender Systems</vt:lpstr>
      <vt:lpstr>Popularity Bias</vt:lpstr>
      <vt:lpstr>Popularity Bias</vt:lpstr>
      <vt:lpstr>Popularity Bias</vt:lpstr>
      <vt:lpstr>Popularity Bias</vt:lpstr>
      <vt:lpstr>Popularity Bias</vt:lpstr>
      <vt:lpstr>Negative impact of Popularity Bias</vt:lpstr>
      <vt:lpstr>Negative impact of Popularity Bias</vt:lpstr>
      <vt:lpstr>Negative impact of Popularity Bias</vt:lpstr>
      <vt:lpstr>Negative impact of Popularity Bias</vt:lpstr>
      <vt:lpstr>Negative impact of Popularity Bias</vt:lpstr>
      <vt:lpstr>Negative impact of Popularity Bias</vt:lpstr>
      <vt:lpstr>Negative impact of Popularity Bias</vt:lpstr>
      <vt:lpstr>Negative impact of Popularity Bias</vt:lpstr>
      <vt:lpstr>Echo Chambers and Filter Bubbles</vt:lpstr>
      <vt:lpstr>Dataset Analysis for Popularity Bias Identification</vt:lpstr>
      <vt:lpstr>Dataset: MovieLens-1M</vt:lpstr>
      <vt:lpstr>Dataset: MovieLens-1M</vt:lpstr>
      <vt:lpstr>Dataset: MovieLens-1M</vt:lpstr>
      <vt:lpstr>Dataset: MovieLens-1M</vt:lpstr>
      <vt:lpstr>Dataset: MovieLens-1M</vt:lpstr>
      <vt:lpstr>Dataset: MovieLens-1M</vt:lpstr>
      <vt:lpstr>Random Recommender</vt:lpstr>
      <vt:lpstr>Random Recommender</vt:lpstr>
      <vt:lpstr>Random Recommender</vt:lpstr>
      <vt:lpstr>Random Recommender</vt:lpstr>
      <vt:lpstr>Random Recommender</vt:lpstr>
      <vt:lpstr>Interaction Dataset Characterization</vt:lpstr>
      <vt:lpstr>Interaction Dataset Characterization</vt:lpstr>
      <vt:lpstr>Interaction Dataset Characterization</vt:lpstr>
      <vt:lpstr>Interaction Dataset Characterization</vt:lpstr>
      <vt:lpstr>Interaction Dataset Characterization</vt:lpstr>
      <vt:lpstr>Interaction Dataset Characterization</vt:lpstr>
      <vt:lpstr>Consciousness of a Community</vt:lpstr>
      <vt:lpstr>Consciousness of a Community</vt:lpstr>
      <vt:lpstr>Itempop</vt:lpstr>
      <vt:lpstr>Itempop</vt:lpstr>
      <vt:lpstr>Itempop</vt:lpstr>
      <vt:lpstr>Itempop</vt:lpstr>
      <vt:lpstr>Itempop</vt:lpstr>
      <vt:lpstr>Popularity Bias in Itempop</vt:lpstr>
      <vt:lpstr>Bias Effect: popularity bias identification</vt:lpstr>
      <vt:lpstr>Bias Effect: popularity bias identification</vt:lpstr>
      <vt:lpstr>Bias Effect: popularity bias identification</vt:lpstr>
      <vt:lpstr>Bias Effect: popularity bias identification</vt:lpstr>
      <vt:lpstr>Bias Effect: popularity bias identification</vt:lpstr>
      <vt:lpstr>Bias Effect: popularity bias identification</vt:lpstr>
      <vt:lpstr>Popularity Bias in Itempop</vt:lpstr>
      <vt:lpstr>Popularity Bias in Itempop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Popularity Bias in Itempop</vt:lpstr>
      <vt:lpstr>Popularity Bias in Itempop</vt:lpstr>
      <vt:lpstr>Bias Aggravation by Collaborative Filtering Recommender Systems</vt:lpstr>
      <vt:lpstr>Bias Aggravation by Collaborative Filtering Recommender Systems</vt:lpstr>
      <vt:lpstr>Bias Aggravation by Collaborative Filtering Recommender Systems</vt:lpstr>
      <vt:lpstr>Bias Aggravation by Collaborative Filtering Recommender Systems</vt:lpstr>
      <vt:lpstr>Bias Aggravation by Collaborative Filtering Recommender Systems</vt:lpstr>
      <vt:lpstr>Bias Effects for all Models</vt:lpstr>
      <vt:lpstr>Popularity Drift</vt:lpstr>
      <vt:lpstr>Popularity Drift</vt:lpstr>
      <vt:lpstr>Popularity Drift</vt:lpstr>
      <vt:lpstr>Popularity Bias and Popularity Drift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Results</vt:lpstr>
      <vt:lpstr>Popularity Bias Mitigation and Leveraging</vt:lpstr>
      <vt:lpstr>Inverse Propensity Scoring (IPS)</vt:lpstr>
      <vt:lpstr>Inverse Propensity Scoring (IPS)</vt:lpstr>
      <vt:lpstr>Inverse Propensity Scoring (IPS)</vt:lpstr>
      <vt:lpstr>Inverse Propensity Scoring (IPS)</vt:lpstr>
      <vt:lpstr>Causal Embedding</vt:lpstr>
      <vt:lpstr>Causal Embedding</vt:lpstr>
      <vt:lpstr>Ranking Adjustment</vt:lpstr>
      <vt:lpstr>Ranking Adjustment</vt:lpstr>
      <vt:lpstr>Ranking Adjustment</vt:lpstr>
      <vt:lpstr>Ranking Adjustment</vt:lpstr>
      <vt:lpstr>Ranking Adjustment</vt:lpstr>
      <vt:lpstr>Causal Intervention</vt:lpstr>
      <vt:lpstr>Causal Intervention</vt:lpstr>
      <vt:lpstr>Causal Intervention</vt:lpstr>
      <vt:lpstr>Causal Intervention</vt:lpstr>
      <vt:lpstr>Causal Intervention</vt:lpstr>
      <vt:lpstr>Future Work</vt:lpstr>
      <vt:lpstr>Future Work</vt:lpstr>
      <vt:lpstr>Future Work</vt:lpstr>
      <vt:lpstr>Future Work</vt:lpstr>
      <vt:lpstr>Future Work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Conclusions</vt:lpstr>
      <vt:lpstr>Popularity Bias in Recommender Systems</vt:lpstr>
      <vt:lpstr>Section Title</vt:lpstr>
      <vt:lpstr>Title</vt:lpstr>
      <vt:lpstr>Title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Popularity Bias in Recommender Systems</dc:title>
  <dc:creator>LORENZO ANDRÉS VIGO DEL ROSSO</dc:creator>
  <cp:lastModifiedBy>LORENZO ANDRÉS VIGO DEL ROSSO</cp:lastModifiedBy>
  <cp:revision>8</cp:revision>
  <dcterms:created xsi:type="dcterms:W3CDTF">2022-07-10T10:42:04Z</dcterms:created>
  <dcterms:modified xsi:type="dcterms:W3CDTF">2022-07-12T20:52:41Z</dcterms:modified>
</cp:coreProperties>
</file>